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445" r:id="rId2"/>
    <p:sldId id="446" r:id="rId3"/>
    <p:sldId id="447" r:id="rId4"/>
    <p:sldId id="448" r:id="rId5"/>
    <p:sldId id="466" r:id="rId6"/>
    <p:sldId id="457" r:id="rId7"/>
    <p:sldId id="451" r:id="rId8"/>
    <p:sldId id="374" r:id="rId9"/>
    <p:sldId id="432" r:id="rId10"/>
    <p:sldId id="433" r:id="rId11"/>
    <p:sldId id="434" r:id="rId12"/>
    <p:sldId id="376" r:id="rId13"/>
    <p:sldId id="375" r:id="rId14"/>
    <p:sldId id="389" r:id="rId15"/>
    <p:sldId id="377" r:id="rId16"/>
    <p:sldId id="402" r:id="rId17"/>
    <p:sldId id="397" r:id="rId18"/>
    <p:sldId id="394" r:id="rId19"/>
    <p:sldId id="395" r:id="rId20"/>
    <p:sldId id="469" r:id="rId21"/>
    <p:sldId id="405" r:id="rId22"/>
    <p:sldId id="406" r:id="rId23"/>
    <p:sldId id="414" r:id="rId24"/>
    <p:sldId id="410" r:id="rId25"/>
    <p:sldId id="411" r:id="rId26"/>
    <p:sldId id="430" r:id="rId27"/>
    <p:sldId id="441" r:id="rId28"/>
    <p:sldId id="454" r:id="rId29"/>
    <p:sldId id="480" r:id="rId30"/>
    <p:sldId id="481" r:id="rId31"/>
    <p:sldId id="471" r:id="rId32"/>
    <p:sldId id="474" r:id="rId33"/>
    <p:sldId id="487" r:id="rId34"/>
    <p:sldId id="453" r:id="rId35"/>
    <p:sldId id="425" r:id="rId36"/>
    <p:sldId id="461" r:id="rId37"/>
    <p:sldId id="462" r:id="rId38"/>
    <p:sldId id="426" r:id="rId39"/>
    <p:sldId id="427" r:id="rId40"/>
    <p:sldId id="428" r:id="rId41"/>
    <p:sldId id="442" r:id="rId42"/>
    <p:sldId id="415" r:id="rId43"/>
    <p:sldId id="463" r:id="rId44"/>
    <p:sldId id="482" r:id="rId45"/>
    <p:sldId id="483" r:id="rId46"/>
    <p:sldId id="477" r:id="rId47"/>
    <p:sldId id="468" r:id="rId48"/>
    <p:sldId id="475" r:id="rId49"/>
    <p:sldId id="417" r:id="rId50"/>
    <p:sldId id="484" r:id="rId51"/>
    <p:sldId id="486" r:id="rId52"/>
    <p:sldId id="485" r:id="rId53"/>
    <p:sldId id="422" r:id="rId54"/>
    <p:sldId id="449" r:id="rId55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A8708AAE-C20C-4FCF-B5AC-446B1DF9931F}">
          <p14:sldIdLst>
            <p14:sldId id="445"/>
          </p14:sldIdLst>
        </p14:section>
        <p14:section name="Section 3" id="{72865636-2FAB-4917-94F0-48703305B7A0}">
          <p14:sldIdLst>
            <p14:sldId id="446"/>
          </p14:sldIdLst>
        </p14:section>
        <p14:section name="Section 5" id="{5AE90CF0-E5A7-4F6B-93AD-EAFE02A022DC}">
          <p14:sldIdLst>
            <p14:sldId id="447"/>
          </p14:sldIdLst>
        </p14:section>
        <p14:section name="Section 6" id="{7D572932-27DE-4F9E-9B8D-B9F7F86635B9}">
          <p14:sldIdLst>
            <p14:sldId id="448"/>
            <p14:sldId id="466"/>
          </p14:sldIdLst>
        </p14:section>
        <p14:section name="Section 7" id="{C0CBC5FC-CF13-459F-85C8-281FDBAC23F6}">
          <p14:sldIdLst>
            <p14:sldId id="457"/>
          </p14:sldIdLst>
        </p14:section>
        <p14:section name="Section 8" id="{3CFD0F33-2A6C-4491-87DC-AAE92F74A8AF}">
          <p14:sldIdLst>
            <p14:sldId id="451"/>
          </p14:sldIdLst>
        </p14:section>
        <p14:section name="Section 9" id="{6B4EF082-618D-458B-BEE8-3FBC06AFFDAA}">
          <p14:sldIdLst>
            <p14:sldId id="374"/>
          </p14:sldIdLst>
        </p14:section>
        <p14:section name="Section 10" id="{13E0D8D7-9CA6-412E-AB67-131978630360}">
          <p14:sldIdLst>
            <p14:sldId id="432"/>
          </p14:sldIdLst>
        </p14:section>
        <p14:section name="Section 11" id="{8C1ACFF2-5056-4655-A8D7-070309466F46}">
          <p14:sldIdLst>
            <p14:sldId id="433"/>
          </p14:sldIdLst>
        </p14:section>
        <p14:section name="Section 12" id="{FAE161FD-6500-4FEA-8242-AC09D755CAEE}">
          <p14:sldIdLst>
            <p14:sldId id="434"/>
          </p14:sldIdLst>
        </p14:section>
        <p14:section name="Section 13" id="{9D9CE611-A2F9-4330-9854-5B4B018523C4}">
          <p14:sldIdLst/>
        </p14:section>
        <p14:section name="Section 15" id="{3261D675-CD69-4B1D-9CC9-49D6A0092797}">
          <p14:sldIdLst>
            <p14:sldId id="376"/>
          </p14:sldIdLst>
        </p14:section>
        <p14:section name="Section 16" id="{77D4D784-03C2-4C6E-B819-D97FC06EEEAE}">
          <p14:sldIdLst>
            <p14:sldId id="375"/>
          </p14:sldIdLst>
        </p14:section>
        <p14:section name="Section 17" id="{696D89C3-34B5-49B9-B0DD-F5F356963AA9}">
          <p14:sldIdLst>
            <p14:sldId id="389"/>
          </p14:sldIdLst>
        </p14:section>
        <p14:section name="Section 18" id="{FDB55168-AF67-4FDA-8777-E94EA7B876B7}">
          <p14:sldIdLst>
            <p14:sldId id="377"/>
          </p14:sldIdLst>
        </p14:section>
        <p14:section name="Section 19" id="{41848A5A-5E32-488B-A31A-468CD77B0B99}">
          <p14:sldIdLst>
            <p14:sldId id="402"/>
          </p14:sldIdLst>
        </p14:section>
        <p14:section name="Section 20" id="{F734E769-53D6-4E8D-AD16-5C1567D15437}">
          <p14:sldIdLst>
            <p14:sldId id="397"/>
          </p14:sldIdLst>
        </p14:section>
        <p14:section name="Section 21" id="{8DB97A0B-34F7-490D-BBE6-47FE28B0C98F}">
          <p14:sldIdLst>
            <p14:sldId id="394"/>
          </p14:sldIdLst>
        </p14:section>
        <p14:section name="Section 22" id="{9CB8E60D-5479-4062-962A-D53D03E620BD}">
          <p14:sldIdLst>
            <p14:sldId id="395"/>
          </p14:sldIdLst>
        </p14:section>
        <p14:section name="Section 23" id="{7655C8C3-9121-4DBC-99A8-23A32DFEC8F0}">
          <p14:sldIdLst>
            <p14:sldId id="469"/>
          </p14:sldIdLst>
        </p14:section>
        <p14:section name="Section 24" id="{80B76FE0-88A8-4718-B36A-287FA7883513}">
          <p14:sldIdLst>
            <p14:sldId id="405"/>
          </p14:sldIdLst>
        </p14:section>
        <p14:section name="Section 25" id="{EE562242-9830-4C53-BEE1-E2BAFAB9AFDA}">
          <p14:sldIdLst>
            <p14:sldId id="406"/>
          </p14:sldIdLst>
        </p14:section>
        <p14:section name="Section 26" id="{55CD0E6F-7DA8-4C57-B8EA-F445DA7E89D6}">
          <p14:sldIdLst>
            <p14:sldId id="414"/>
          </p14:sldIdLst>
        </p14:section>
        <p14:section name="Section 27" id="{8133919D-6B12-48DE-922A-D63BA614ED55}">
          <p14:sldIdLst>
            <p14:sldId id="410"/>
          </p14:sldIdLst>
        </p14:section>
        <p14:section name="Section 28" id="{6939F9C8-BD71-42BD-BE86-8E8BF73E2F0F}">
          <p14:sldIdLst>
            <p14:sldId id="411"/>
          </p14:sldIdLst>
        </p14:section>
        <p14:section name="Section 29" id="{E0818016-1E44-4F62-8109-AFED1C34915A}">
          <p14:sldIdLst>
            <p14:sldId id="430"/>
          </p14:sldIdLst>
        </p14:section>
        <p14:section name="Section 31" id="{62FD8FB9-1422-4743-95E7-1242C7BF5DBD}">
          <p14:sldIdLst>
            <p14:sldId id="441"/>
          </p14:sldIdLst>
        </p14:section>
        <p14:section name="Section 32" id="{93BFE90D-4979-4D6A-A1B9-DFC614B13180}">
          <p14:sldIdLst>
            <p14:sldId id="454"/>
            <p14:sldId id="480"/>
            <p14:sldId id="481"/>
            <p14:sldId id="471"/>
            <p14:sldId id="474"/>
            <p14:sldId id="487"/>
          </p14:sldIdLst>
        </p14:section>
        <p14:section name="Section 33" id="{000A8CC2-E938-4E73-8257-95842B786145}">
          <p14:sldIdLst>
            <p14:sldId id="453"/>
          </p14:sldIdLst>
        </p14:section>
        <p14:section name="Section 34" id="{F60BECCD-085C-46B1-B624-CC436669D9F4}">
          <p14:sldIdLst>
            <p14:sldId id="425"/>
            <p14:sldId id="461"/>
            <p14:sldId id="462"/>
          </p14:sldIdLst>
        </p14:section>
        <p14:section name="Section 38" id="{9FC38456-5D5C-4CB7-906A-43AEED9AE1B1}">
          <p14:sldIdLst>
            <p14:sldId id="426"/>
          </p14:sldIdLst>
        </p14:section>
        <p14:section name="Section 39" id="{0E4E004C-4F27-4C8D-A5E3-4DCE2E899A08}">
          <p14:sldIdLst>
            <p14:sldId id="427"/>
          </p14:sldIdLst>
        </p14:section>
        <p14:section name="Section 40" id="{FB24F8A9-883A-463F-AD76-9802BD15E316}">
          <p14:sldIdLst>
            <p14:sldId id="428"/>
          </p14:sldIdLst>
        </p14:section>
        <p14:section name="Section 42" id="{CD7424D7-6E3E-466E-BB49-4BD94CB543E7}">
          <p14:sldIdLst>
            <p14:sldId id="442"/>
          </p14:sldIdLst>
        </p14:section>
        <p14:section name="Section 43" id="{98FC3A7E-F19F-4FF3-9487-3E2F40C00DF5}">
          <p14:sldIdLst>
            <p14:sldId id="415"/>
          </p14:sldIdLst>
        </p14:section>
        <p14:section name="Section 45" id="{69C240BA-B003-4BA0-B4A1-50F11264C0FF}">
          <p14:sldIdLst>
            <p14:sldId id="463"/>
            <p14:sldId id="482"/>
            <p14:sldId id="483"/>
            <p14:sldId id="477"/>
            <p14:sldId id="468"/>
            <p14:sldId id="475"/>
          </p14:sldIdLst>
        </p14:section>
        <p14:section name="Section 47" id="{712A1EC3-825B-48B4-BAB1-881B414AAA0F}">
          <p14:sldIdLst>
            <p14:sldId id="417"/>
            <p14:sldId id="484"/>
            <p14:sldId id="486"/>
            <p14:sldId id="485"/>
          </p14:sldIdLst>
        </p14:section>
        <p14:section name="Section 50" id="{EC404810-04C6-4277-A22F-2B8EA1011962}">
          <p14:sldIdLst>
            <p14:sldId id="422"/>
          </p14:sldIdLst>
        </p14:section>
        <p14:section name="Section 55" id="{C869222B-673C-4FC3-965E-3EA83CFDA290}">
          <p14:sldIdLst>
            <p14:sldId id="4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5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824"/>
    <a:srgbClr val="772C4D"/>
    <a:srgbClr val="2F528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4248" autoAdjust="0"/>
  </p:normalViewPr>
  <p:slideViewPr>
    <p:cSldViewPr snapToGrid="0" showGuides="1">
      <p:cViewPr varScale="1">
        <p:scale>
          <a:sx n="72" d="100"/>
          <a:sy n="72" d="100"/>
        </p:scale>
        <p:origin x="78" y="402"/>
      </p:cViewPr>
      <p:guideLst>
        <p:guide orient="horz" pos="3702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3FC6037-ADFA-4C8B-B898-A16EB0ADF8D0}" type="datetimeFigureOut">
              <a:rPr lang="fr-FR" smtClean="0"/>
              <a:pPr/>
              <a:t>26/09/2025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BA17412-C49A-4FBC-9ECA-579410CF294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4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143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637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5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590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372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29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8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056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CA12D-2574-E4A2-62AD-C5ED76350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13DF2B-B52F-4380-DE9E-E8E0ECA87F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4A5895-2977-A20D-B09D-AC16EB201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41437E-96A9-B8EF-D0ED-2EF732621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992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68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3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943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727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941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838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444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55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736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837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498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616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63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784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675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578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6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52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206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402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54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72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A17412-C49A-4FBC-9ECA-579410CF294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87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84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16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18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93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38113" y="849313"/>
            <a:ext cx="7546976" cy="4246562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B44DD-BC35-461E-98CF-25E3FE83F4E7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52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XREF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DBFB15-E2A6-40C3-A94F-52C0D1D204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1FA34746-5A65-46D4-A1BB-D2D0FE2778BA}"/>
              </a:ext>
            </a:extLst>
          </p:cNvPr>
          <p:cNvGrpSpPr/>
          <p:nvPr userDrawn="1"/>
        </p:nvGrpSpPr>
        <p:grpSpPr>
          <a:xfrm>
            <a:off x="6096000" y="1268760"/>
            <a:ext cx="574694" cy="576064"/>
            <a:chOff x="336730" y="1340768"/>
            <a:chExt cx="574694" cy="576064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015A03D4-2AD7-46E2-AA46-CD5C17AAB2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9DF5098-3D3C-451B-A37A-F2EC066F853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53782C1-C44B-4911-AF38-CE3CFBD76838}"/>
              </a:ext>
            </a:extLst>
          </p:cNvPr>
          <p:cNvGrpSpPr/>
          <p:nvPr userDrawn="1"/>
        </p:nvGrpSpPr>
        <p:grpSpPr>
          <a:xfrm rot="5400000">
            <a:off x="11281261" y="1268075"/>
            <a:ext cx="574694" cy="576064"/>
            <a:chOff x="336730" y="1340768"/>
            <a:chExt cx="574694" cy="576064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8FE524DD-A9BD-4C47-BBD8-E132B584DC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0C4A976F-D951-4CFA-BEB8-55CCE68C737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50B5092-4E52-4D3B-8A05-4A462303921E}"/>
              </a:ext>
            </a:extLst>
          </p:cNvPr>
          <p:cNvGrpSpPr/>
          <p:nvPr userDrawn="1"/>
        </p:nvGrpSpPr>
        <p:grpSpPr>
          <a:xfrm rot="10800000">
            <a:off x="11280576" y="5871785"/>
            <a:ext cx="574694" cy="576064"/>
            <a:chOff x="336730" y="1340768"/>
            <a:chExt cx="574694" cy="576064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5C09304-F360-48D0-8323-48BE407C1F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03BF7D95-DEFA-489A-AA7E-2AD6ABC4D37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5D9AA03-BBFD-486F-B4B7-74E9D42AFBB6}"/>
              </a:ext>
            </a:extLst>
          </p:cNvPr>
          <p:cNvGrpSpPr/>
          <p:nvPr userDrawn="1"/>
        </p:nvGrpSpPr>
        <p:grpSpPr>
          <a:xfrm rot="16200000">
            <a:off x="6091327" y="5872470"/>
            <a:ext cx="574694" cy="576064"/>
            <a:chOff x="336730" y="1340768"/>
            <a:chExt cx="574694" cy="576064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28874F44-DCF7-4E11-BC12-3CD8B5D87B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8F1480A-C7D4-4EBE-88A5-460DDD908A5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62E4554-4813-42B7-A014-13B9F490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8" y="0"/>
            <a:ext cx="12183913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7AF75B0-A620-0AFF-CBFE-0AC602495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7" y="0"/>
            <a:ext cx="11929144" cy="104727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20778FF-4626-4480-A324-DCAFC6E4DAC6}"/>
              </a:ext>
            </a:extLst>
          </p:cNvPr>
          <p:cNvSpPr txBox="1"/>
          <p:nvPr userDrawn="1"/>
        </p:nvSpPr>
        <p:spPr>
          <a:xfrm>
            <a:off x="1175047" y="274981"/>
            <a:ext cx="1101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Conseil | Architectures | Space planning | BIM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9F444C-3AC1-3591-BB5F-21D30BD298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7" y="0"/>
            <a:ext cx="1218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56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AA25AB-9C55-433E-8A15-F43F8B2AA49F}"/>
              </a:ext>
            </a:extLst>
          </p:cNvPr>
          <p:cNvSpPr/>
          <p:nvPr userDrawn="1"/>
        </p:nvSpPr>
        <p:spPr>
          <a:xfrm>
            <a:off x="0" y="0"/>
            <a:ext cx="12192000" cy="7026876"/>
          </a:xfrm>
          <a:prstGeom prst="rect">
            <a:avLst/>
          </a:prstGeom>
          <a:solidFill>
            <a:srgbClr val="77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08ECCD6-BC77-F73B-5CDB-8CB851D25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7" y="0"/>
            <a:ext cx="11929144" cy="104727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7D72D34-0B95-4F59-9412-3E90944C6D04}"/>
              </a:ext>
            </a:extLst>
          </p:cNvPr>
          <p:cNvGrpSpPr/>
          <p:nvPr userDrawn="1"/>
        </p:nvGrpSpPr>
        <p:grpSpPr>
          <a:xfrm>
            <a:off x="4275438" y="1268760"/>
            <a:ext cx="574694" cy="576064"/>
            <a:chOff x="336730" y="1340768"/>
            <a:chExt cx="574694" cy="576064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9E29750-FDD6-40F6-B2B4-8BC3F4D911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BBB53DC-8413-4DB8-841A-038317681B6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ED51D4B-AB9F-4CF8-9866-79AED7A4A49E}"/>
              </a:ext>
            </a:extLst>
          </p:cNvPr>
          <p:cNvGrpSpPr/>
          <p:nvPr userDrawn="1"/>
        </p:nvGrpSpPr>
        <p:grpSpPr>
          <a:xfrm rot="5400000">
            <a:off x="11281261" y="1268075"/>
            <a:ext cx="574694" cy="576064"/>
            <a:chOff x="336730" y="1340768"/>
            <a:chExt cx="574694" cy="576064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3A06AB78-DC7A-4305-9052-7F7993CD4B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2E80417B-CD4E-41B8-A7B0-B0CF66D2883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79542E0-B9F8-447B-98FF-243A22FB86D4}"/>
              </a:ext>
            </a:extLst>
          </p:cNvPr>
          <p:cNvGrpSpPr/>
          <p:nvPr userDrawn="1"/>
        </p:nvGrpSpPr>
        <p:grpSpPr>
          <a:xfrm rot="10800000">
            <a:off x="11280576" y="5871785"/>
            <a:ext cx="574694" cy="576064"/>
            <a:chOff x="336730" y="1340768"/>
            <a:chExt cx="574694" cy="576064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680FD673-BD40-4229-99B1-31570A5FCC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C9D259D2-9A12-4FDB-858F-C8A01687DA0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D1CDBA6-3EE3-4A47-96E8-ACA0325AED0E}"/>
              </a:ext>
            </a:extLst>
          </p:cNvPr>
          <p:cNvGrpSpPr/>
          <p:nvPr userDrawn="1"/>
        </p:nvGrpSpPr>
        <p:grpSpPr>
          <a:xfrm rot="16200000">
            <a:off x="4274753" y="5872468"/>
            <a:ext cx="574694" cy="576064"/>
            <a:chOff x="336730" y="1340768"/>
            <a:chExt cx="574694" cy="576064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9366ED6-F16F-4BC4-87FD-AEEF88CA99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A2381C00-DDB3-41CD-8471-81884BB56B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D299D011-A5F1-43B1-A91B-4AEBBE1A7B4F}"/>
              </a:ext>
            </a:extLst>
          </p:cNvPr>
          <p:cNvSpPr txBox="1"/>
          <p:nvPr userDrawn="1"/>
        </p:nvSpPr>
        <p:spPr>
          <a:xfrm>
            <a:off x="1127448" y="332656"/>
            <a:ext cx="1101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Conseil | Architecture | Space planning | BIM</a:t>
            </a:r>
          </a:p>
        </p:txBody>
      </p:sp>
    </p:spTree>
    <p:extLst>
      <p:ext uri="{BB962C8B-B14F-4D97-AF65-F5344CB8AC3E}">
        <p14:creationId xmlns:p14="http://schemas.microsoft.com/office/powerpoint/2010/main" val="962025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XREF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bâtiment, pièce, assis, vert&#10;&#10;Description générée automatiquement">
            <a:extLst>
              <a:ext uri="{FF2B5EF4-FFF2-40B4-BE49-F238E27FC236}">
                <a16:creationId xmlns:a16="http://schemas.microsoft.com/office/drawing/2014/main" id="{E4441CD0-F9A0-49A6-BE38-4332CD3FC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911" y="-493776"/>
            <a:ext cx="9387637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D23625-D427-472C-94E0-96F84ED5E9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326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55F6D57-95B3-88CC-46A1-A0A3E14E75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7" y="0"/>
            <a:ext cx="11929144" cy="1047277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1FA34746-5A65-46D4-A1BB-D2D0FE2778BA}"/>
              </a:ext>
            </a:extLst>
          </p:cNvPr>
          <p:cNvGrpSpPr/>
          <p:nvPr userDrawn="1"/>
        </p:nvGrpSpPr>
        <p:grpSpPr>
          <a:xfrm>
            <a:off x="6096000" y="1268760"/>
            <a:ext cx="574694" cy="576064"/>
            <a:chOff x="336730" y="1340768"/>
            <a:chExt cx="574694" cy="576064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015A03D4-2AD7-46E2-AA46-CD5C17AAB2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9DF5098-3D3C-451B-A37A-F2EC066F853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D53782C1-C44B-4911-AF38-CE3CFBD76838}"/>
              </a:ext>
            </a:extLst>
          </p:cNvPr>
          <p:cNvGrpSpPr/>
          <p:nvPr userDrawn="1"/>
        </p:nvGrpSpPr>
        <p:grpSpPr>
          <a:xfrm rot="5400000">
            <a:off x="11281261" y="1268075"/>
            <a:ext cx="574694" cy="576064"/>
            <a:chOff x="336730" y="1340768"/>
            <a:chExt cx="574694" cy="576064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8FE524DD-A9BD-4C47-BBD8-E132B584DC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0C4A976F-D951-4CFA-BEB8-55CCE68C737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50B5092-4E52-4D3B-8A05-4A462303921E}"/>
              </a:ext>
            </a:extLst>
          </p:cNvPr>
          <p:cNvGrpSpPr/>
          <p:nvPr userDrawn="1"/>
        </p:nvGrpSpPr>
        <p:grpSpPr>
          <a:xfrm rot="10800000">
            <a:off x="11280576" y="5871785"/>
            <a:ext cx="574694" cy="576064"/>
            <a:chOff x="336730" y="1340768"/>
            <a:chExt cx="574694" cy="576064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5C09304-F360-48D0-8323-48BE407C1F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03BF7D95-DEFA-489A-AA7E-2AD6ABC4D37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5D9AA03-BBFD-486F-B4B7-74E9D42AFBB6}"/>
              </a:ext>
            </a:extLst>
          </p:cNvPr>
          <p:cNvGrpSpPr/>
          <p:nvPr userDrawn="1"/>
        </p:nvGrpSpPr>
        <p:grpSpPr>
          <a:xfrm rot="16200000">
            <a:off x="6091327" y="5872470"/>
            <a:ext cx="574694" cy="576064"/>
            <a:chOff x="336730" y="1340768"/>
            <a:chExt cx="574694" cy="576064"/>
          </a:xfrm>
        </p:grpSpPr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28874F44-DCF7-4E11-BC12-3CD8B5D87B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8"/>
              <a:ext cx="0" cy="576064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8F1480A-C7D4-4EBE-88A5-460DDD908A5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C2D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320778FF-4626-4480-A324-DCAFC6E4DAC6}"/>
              </a:ext>
            </a:extLst>
          </p:cNvPr>
          <p:cNvSpPr txBox="1"/>
          <p:nvPr userDrawn="1"/>
        </p:nvSpPr>
        <p:spPr>
          <a:xfrm>
            <a:off x="1127448" y="332656"/>
            <a:ext cx="1101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Conseil | Architectures | Space planning | BIM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6D11D1-A48D-4A02-B1A1-B30A9A3161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9" y="360661"/>
            <a:ext cx="1218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39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XREF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159ABA8-4596-C557-9D96-F5813C444B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" y="0"/>
            <a:ext cx="11930400" cy="104738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CB5624A-432D-403D-8567-830AE6CD63F1}"/>
              </a:ext>
            </a:extLst>
          </p:cNvPr>
          <p:cNvSpPr txBox="1"/>
          <p:nvPr userDrawn="1"/>
        </p:nvSpPr>
        <p:spPr>
          <a:xfrm>
            <a:off x="1127448" y="332656"/>
            <a:ext cx="1101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Conseil | Architecture | Space planning | BIM</a:t>
            </a:r>
          </a:p>
        </p:txBody>
      </p:sp>
      <p:sp>
        <p:nvSpPr>
          <p:cNvPr id="2" name="Rectangle : avec coins arrondis en haut 1">
            <a:extLst>
              <a:ext uri="{FF2B5EF4-FFF2-40B4-BE49-F238E27FC236}">
                <a16:creationId xmlns:a16="http://schemas.microsoft.com/office/drawing/2014/main" id="{7BFAE678-5820-4671-AE45-7BC1306A63C0}"/>
              </a:ext>
            </a:extLst>
          </p:cNvPr>
          <p:cNvSpPr/>
          <p:nvPr userDrawn="1"/>
        </p:nvSpPr>
        <p:spPr>
          <a:xfrm>
            <a:off x="2535937" y="6281936"/>
            <a:ext cx="7120126" cy="576064"/>
          </a:xfrm>
          <a:prstGeom prst="round2SameRect">
            <a:avLst/>
          </a:prstGeom>
          <a:solidFill>
            <a:srgbClr val="C2D82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9CF373-899F-4E54-8456-B9907F5A1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2066" y="6325897"/>
            <a:ext cx="6279197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FontTx/>
              <a:buNone/>
              <a:defRPr b="1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Tx/>
              <a:buNone/>
              <a:defRPr b="1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FontTx/>
              <a:buNone/>
              <a:defRPr b="1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FontTx/>
              <a:buNone/>
              <a:defRPr b="1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9479C6-FC5B-4056-90DC-937F93C7AD9D}"/>
              </a:ext>
            </a:extLst>
          </p:cNvPr>
          <p:cNvGrpSpPr/>
          <p:nvPr userDrawn="1"/>
        </p:nvGrpSpPr>
        <p:grpSpPr>
          <a:xfrm>
            <a:off x="336991" y="1268760"/>
            <a:ext cx="574694" cy="576063"/>
            <a:chOff x="336730" y="1340769"/>
            <a:chExt cx="574694" cy="576063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B44A911-EB19-4DFD-AF1F-7950B373BE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9"/>
              <a:ext cx="0" cy="576063"/>
            </a:xfrm>
            <a:prstGeom prst="line">
              <a:avLst/>
            </a:prstGeom>
            <a:ln w="76200">
              <a:solidFill>
                <a:srgbClr val="772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53CB6A02-850C-4550-8ABF-4526705FAF1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772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B7A0725-8F51-4DD9-A8E4-1A0B45A8F7EF}"/>
              </a:ext>
            </a:extLst>
          </p:cNvPr>
          <p:cNvGrpSpPr/>
          <p:nvPr userDrawn="1"/>
        </p:nvGrpSpPr>
        <p:grpSpPr>
          <a:xfrm rot="5400000">
            <a:off x="11281260" y="1269445"/>
            <a:ext cx="574694" cy="576063"/>
            <a:chOff x="336730" y="1340769"/>
            <a:chExt cx="574694" cy="576063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D7BD6E5B-BD04-45AC-9B0F-32F929FC3D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9"/>
              <a:ext cx="0" cy="576063"/>
            </a:xfrm>
            <a:prstGeom prst="line">
              <a:avLst/>
            </a:prstGeom>
            <a:ln w="76200">
              <a:solidFill>
                <a:srgbClr val="772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1B55974B-21BD-49E0-AF41-AB9AC791F3A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772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599AA4E-D2AC-415A-973E-6AA82DFC0AB4}"/>
              </a:ext>
            </a:extLst>
          </p:cNvPr>
          <p:cNvGrpSpPr/>
          <p:nvPr userDrawn="1"/>
        </p:nvGrpSpPr>
        <p:grpSpPr>
          <a:xfrm rot="16200000">
            <a:off x="337416" y="5701077"/>
            <a:ext cx="574694" cy="576063"/>
            <a:chOff x="336730" y="1340769"/>
            <a:chExt cx="574694" cy="576063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D63B5263-5554-4674-8556-6D8C7A0B92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9"/>
              <a:ext cx="0" cy="576063"/>
            </a:xfrm>
            <a:prstGeom prst="line">
              <a:avLst/>
            </a:prstGeom>
            <a:ln w="76200">
              <a:solidFill>
                <a:srgbClr val="772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A137BD0-C88B-422A-9F82-D2F95C2F343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772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9C3AB0B4-614E-4895-A9FD-A54AF830EC6C}"/>
              </a:ext>
            </a:extLst>
          </p:cNvPr>
          <p:cNvGrpSpPr/>
          <p:nvPr userDrawn="1"/>
        </p:nvGrpSpPr>
        <p:grpSpPr>
          <a:xfrm rot="10800000">
            <a:off x="11280575" y="5705873"/>
            <a:ext cx="574694" cy="576063"/>
            <a:chOff x="336730" y="1340769"/>
            <a:chExt cx="574694" cy="576063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C5B7A13A-DE15-43BA-9A3E-5C44943727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36730" y="1340769"/>
              <a:ext cx="0" cy="576063"/>
            </a:xfrm>
            <a:prstGeom prst="line">
              <a:avLst/>
            </a:prstGeom>
            <a:ln w="76200">
              <a:solidFill>
                <a:srgbClr val="772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E177EE6E-EEDF-45B9-9A93-35B02171D0D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36730" y="1340769"/>
              <a:ext cx="574694" cy="0"/>
            </a:xfrm>
            <a:prstGeom prst="line">
              <a:avLst/>
            </a:prstGeom>
            <a:ln w="76200">
              <a:solidFill>
                <a:srgbClr val="772C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5458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DA5933-8BBA-410C-B898-BBAB98DD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C793-49F1-48E0-A9E3-FC6B265D486F}" type="datetimeFigureOut">
              <a:rPr lang="fr-FR" smtClean="0"/>
              <a:pPr/>
              <a:t>26/09/2025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EF290B-319E-4008-8DC9-1671DABF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64C5E0-6A35-4D56-85D4-176C83CD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9B95A-299C-4688-ABB8-748F4BDA534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37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D6BE4D-8D73-4919-8B9E-5016E169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0D716D-4B8E-4454-8203-4137D654E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DB028-0D26-4854-89D4-8E5254716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C793-49F1-48E0-A9E3-FC6B265D486F}" type="datetimeFigureOut">
              <a:rPr lang="fr-FR" smtClean="0"/>
              <a:pPr/>
              <a:t>26/09/2025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40CFE-3E73-440C-8CC4-362D68B19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B80BE4-41E8-4558-A556-15F3802D5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B95A-299C-4688-ABB8-748F4BDA534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98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1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Relationship Id="rId9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87.pn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8.jpe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jpeg"/><Relationship Id="rId5" Type="http://schemas.openxmlformats.org/officeDocument/2006/relationships/image" Target="../media/image105.png"/><Relationship Id="rId4" Type="http://schemas.openxmlformats.org/officeDocument/2006/relationships/image" Target="../media/image10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3.jpe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tiff"/><Relationship Id="rId4" Type="http://schemas.openxmlformats.org/officeDocument/2006/relationships/image" Target="../media/image1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jpeg"/><Relationship Id="rId7" Type="http://schemas.openxmlformats.org/officeDocument/2006/relationships/image" Target="../media/image139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10" Type="http://schemas.openxmlformats.org/officeDocument/2006/relationships/image" Target="../media/image133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7" Type="http://schemas.openxmlformats.org/officeDocument/2006/relationships/image" Target="../media/image148.pn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7.jpe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7" Type="http://schemas.openxmlformats.org/officeDocument/2006/relationships/image" Target="../media/image1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3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33.jpeg"/><Relationship Id="rId7" Type="http://schemas.openxmlformats.org/officeDocument/2006/relationships/image" Target="../media/image1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3" Type="http://schemas.openxmlformats.org/officeDocument/2006/relationships/image" Target="../media/image133.jpeg"/><Relationship Id="rId7" Type="http://schemas.openxmlformats.org/officeDocument/2006/relationships/image" Target="../media/image1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0.jpe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6.jpe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4" Type="http://schemas.openxmlformats.org/officeDocument/2006/relationships/image" Target="../media/image17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3" Type="http://schemas.openxmlformats.org/officeDocument/2006/relationships/image" Target="../media/image175.jpeg"/><Relationship Id="rId7" Type="http://schemas.openxmlformats.org/officeDocument/2006/relationships/image" Target="../media/image1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8.jpeg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jpeg"/><Relationship Id="rId3" Type="http://schemas.openxmlformats.org/officeDocument/2006/relationships/image" Target="../media/image181.jpeg"/><Relationship Id="rId7" Type="http://schemas.openxmlformats.org/officeDocument/2006/relationships/image" Target="../media/image18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4.jpeg"/><Relationship Id="rId5" Type="http://schemas.openxmlformats.org/officeDocument/2006/relationships/image" Target="../media/image183.jpeg"/><Relationship Id="rId10" Type="http://schemas.openxmlformats.org/officeDocument/2006/relationships/image" Target="../media/image187.jpeg"/><Relationship Id="rId4" Type="http://schemas.openxmlformats.org/officeDocument/2006/relationships/image" Target="../media/image182.jpeg"/><Relationship Id="rId9" Type="http://schemas.openxmlformats.org/officeDocument/2006/relationships/image" Target="../media/image1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jpeg"/><Relationship Id="rId3" Type="http://schemas.openxmlformats.org/officeDocument/2006/relationships/hyperlink" Target="https://pano.autodesk.com/pano.html?mono=jpgs/2b81f3bd-f6ea-4551-ae04-9ce993d673d7&amp;version=2" TargetMode="External"/><Relationship Id="rId7" Type="http://schemas.openxmlformats.org/officeDocument/2006/relationships/hyperlink" Target="https://youtu.be/pzSJkOOSD6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9.png"/><Relationship Id="rId11" Type="http://schemas.openxmlformats.org/officeDocument/2006/relationships/image" Target="../media/image192.jpeg"/><Relationship Id="rId5" Type="http://schemas.openxmlformats.org/officeDocument/2006/relationships/hyperlink" Target="https://pano.autodesk.com/pano.html?mono=jpgs/14be787a-b5fa-409c-b59d-d92a83d95442&amp;version=2" TargetMode="External"/><Relationship Id="rId10" Type="http://schemas.openxmlformats.org/officeDocument/2006/relationships/image" Target="../media/image191.png"/><Relationship Id="rId4" Type="http://schemas.openxmlformats.org/officeDocument/2006/relationships/image" Target="../media/image188.png"/><Relationship Id="rId9" Type="http://schemas.openxmlformats.org/officeDocument/2006/relationships/hyperlink" Target="https://pano.autodesk.com/pano.html?mono=jpgs/a31df1bd-fa27-4c8f-ac04-7d0afddbc2b6&amp;version=2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7" Type="http://schemas.openxmlformats.org/officeDocument/2006/relationships/image" Target="../media/image198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7.jpeg"/><Relationship Id="rId5" Type="http://schemas.openxmlformats.org/officeDocument/2006/relationships/image" Target="../media/image196.jpeg"/><Relationship Id="rId4" Type="http://schemas.openxmlformats.org/officeDocument/2006/relationships/image" Target="../media/image19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2.jpeg"/><Relationship Id="rId5" Type="http://schemas.openxmlformats.org/officeDocument/2006/relationships/image" Target="../media/image201.jpeg"/><Relationship Id="rId4" Type="http://schemas.openxmlformats.org/officeDocument/2006/relationships/image" Target="../media/image200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jpeg"/><Relationship Id="rId7" Type="http://schemas.openxmlformats.org/officeDocument/2006/relationships/image" Target="../media/image20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6.jpeg"/><Relationship Id="rId5" Type="http://schemas.openxmlformats.org/officeDocument/2006/relationships/image" Target="../media/image205.jpeg"/><Relationship Id="rId4" Type="http://schemas.openxmlformats.org/officeDocument/2006/relationships/image" Target="../media/image20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1.jpeg"/><Relationship Id="rId4" Type="http://schemas.openxmlformats.org/officeDocument/2006/relationships/image" Target="../media/image21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jpeg"/><Relationship Id="rId3" Type="http://schemas.openxmlformats.org/officeDocument/2006/relationships/image" Target="../media/image212.jpeg"/><Relationship Id="rId7" Type="http://schemas.openxmlformats.org/officeDocument/2006/relationships/image" Target="../media/image2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0.jpeg"/><Relationship Id="rId5" Type="http://schemas.openxmlformats.org/officeDocument/2006/relationships/image" Target="../media/image214.jpeg"/><Relationship Id="rId4" Type="http://schemas.openxmlformats.org/officeDocument/2006/relationships/image" Target="../media/image213.jpeg"/><Relationship Id="rId9" Type="http://schemas.openxmlformats.org/officeDocument/2006/relationships/hyperlink" Target="https://pano.autodesk.com/pano.html?mono=jpgs/e317bdb5-4cd0-4c06-bfb8-36671a18bda0&amp;version=2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jpeg"/><Relationship Id="rId3" Type="http://schemas.openxmlformats.org/officeDocument/2006/relationships/image" Target="../media/image217.jpeg"/><Relationship Id="rId7" Type="http://schemas.openxmlformats.org/officeDocument/2006/relationships/image" Target="../media/image2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0.jpeg"/><Relationship Id="rId5" Type="http://schemas.openxmlformats.org/officeDocument/2006/relationships/image" Target="../media/image219.jpeg"/><Relationship Id="rId4" Type="http://schemas.openxmlformats.org/officeDocument/2006/relationships/image" Target="../media/image2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e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jpeg"/><Relationship Id="rId7" Type="http://schemas.openxmlformats.org/officeDocument/2006/relationships/image" Target="../media/image2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2.jpeg"/><Relationship Id="rId5" Type="http://schemas.openxmlformats.org/officeDocument/2006/relationships/image" Target="../media/image231.jpeg"/><Relationship Id="rId4" Type="http://schemas.openxmlformats.org/officeDocument/2006/relationships/image" Target="../media/image2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eg"/><Relationship Id="rId2" Type="http://schemas.openxmlformats.org/officeDocument/2006/relationships/image" Target="../media/image2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7.jpeg"/><Relationship Id="rId4" Type="http://schemas.openxmlformats.org/officeDocument/2006/relationships/image" Target="../media/image23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1.jpeg"/><Relationship Id="rId5" Type="http://schemas.openxmlformats.org/officeDocument/2006/relationships/image" Target="../media/image240.jpeg"/><Relationship Id="rId4" Type="http://schemas.openxmlformats.org/officeDocument/2006/relationships/image" Target="../media/image2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5.jpeg"/><Relationship Id="rId5" Type="http://schemas.openxmlformats.org/officeDocument/2006/relationships/image" Target="../media/image244.jpeg"/><Relationship Id="rId4" Type="http://schemas.openxmlformats.org/officeDocument/2006/relationships/image" Target="../media/image2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jpeg"/><Relationship Id="rId7" Type="http://schemas.openxmlformats.org/officeDocument/2006/relationships/image" Target="../media/image2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9.jpeg"/><Relationship Id="rId5" Type="http://schemas.openxmlformats.org/officeDocument/2006/relationships/image" Target="../media/image248.jpeg"/><Relationship Id="rId4" Type="http://schemas.openxmlformats.org/officeDocument/2006/relationships/image" Target="../media/image2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A155110-18FE-4B83-91FC-7C7F34F9E6C1}"/>
              </a:ext>
            </a:extLst>
          </p:cNvPr>
          <p:cNvSpPr txBox="1"/>
          <p:nvPr/>
        </p:nvSpPr>
        <p:spPr>
          <a:xfrm>
            <a:off x="7481114" y="4997820"/>
            <a:ext cx="3038856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fr-FR" altLang="fr-FR" sz="2800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www.iXref.com</a:t>
            </a:r>
            <a:endParaRPr lang="fr-FR" sz="2800" dirty="0">
              <a:solidFill>
                <a:schemeClr val="bg1"/>
              </a:solidFill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78D427-20D5-4287-72BA-80939A23B416}"/>
              </a:ext>
            </a:extLst>
          </p:cNvPr>
          <p:cNvSpPr txBox="1"/>
          <p:nvPr/>
        </p:nvSpPr>
        <p:spPr>
          <a:xfrm>
            <a:off x="7134330" y="1313386"/>
            <a:ext cx="386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Tous les documents/plans/images présentés ici sont produits par iXref</a:t>
            </a:r>
          </a:p>
        </p:txBody>
      </p:sp>
      <p:pic>
        <p:nvPicPr>
          <p:cNvPr id="15" name="Image 14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701329ED-82FC-EA3E-D7DB-75177A0FDA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13" y="2055941"/>
            <a:ext cx="3203427" cy="2772641"/>
          </a:xfrm>
          <a:prstGeom prst="rect">
            <a:avLst/>
          </a:prstGeom>
        </p:spPr>
      </p:pic>
      <p:pic>
        <p:nvPicPr>
          <p:cNvPr id="17" name="Image 16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A0C722F1-161C-DF24-AD1D-BA584146D0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81" y="4828582"/>
            <a:ext cx="1960523" cy="3384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8FFF0F-70E7-D00B-4EC4-E1EBEAA3883C}"/>
              </a:ext>
            </a:extLst>
          </p:cNvPr>
          <p:cNvSpPr txBox="1"/>
          <p:nvPr/>
        </p:nvSpPr>
        <p:spPr>
          <a:xfrm>
            <a:off x="5533069" y="5544614"/>
            <a:ext cx="6934945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fr-FR" altLang="fr-FR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Document confidentiel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fr-FR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Diffusion interdite sans l’accord de la société iXref</a:t>
            </a:r>
          </a:p>
        </p:txBody>
      </p:sp>
    </p:spTree>
    <p:extLst>
      <p:ext uri="{BB962C8B-B14F-4D97-AF65-F5344CB8AC3E}">
        <p14:creationId xmlns:p14="http://schemas.microsoft.com/office/powerpoint/2010/main" val="770438728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C9C6F67A-9960-46DF-88CE-CEADD8EFC1AF}"/>
              </a:ext>
            </a:extLst>
          </p:cNvPr>
          <p:cNvPicPr preferRelativeResize="0"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13" y="1974560"/>
            <a:ext cx="3600000" cy="180000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09D52B0-479F-4587-8B98-7BFB6CEF83F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5" y="1381719"/>
            <a:ext cx="517271" cy="59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C3BC4-1AB6-4DE6-942D-21F0A7F28D0F}"/>
              </a:ext>
            </a:extLst>
          </p:cNvPr>
          <p:cNvSpPr/>
          <p:nvPr/>
        </p:nvSpPr>
        <p:spPr>
          <a:xfrm>
            <a:off x="1333341" y="1440285"/>
            <a:ext cx="4302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visites scénarisées avec </a:t>
            </a:r>
            <a:r>
              <a:rPr lang="fr-FR" sz="2000" dirty="0" err="1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HotSpot</a:t>
            </a:r>
            <a:endParaRPr lang="fr-FR" sz="2000" dirty="0">
              <a:solidFill>
                <a:srgbClr val="772C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5434396-3974-40A7-83AA-228E1393680B}"/>
              </a:ext>
            </a:extLst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19" y="1973127"/>
            <a:ext cx="3600000" cy="18000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CD9DB8F-1967-4461-A9C0-D5ABDDB04DE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558" y="1385332"/>
            <a:ext cx="539750" cy="59372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3A397CE-7C96-4742-B2BD-D9EEF40CCC96}"/>
              </a:ext>
            </a:extLst>
          </p:cNvPr>
          <p:cNvSpPr/>
          <p:nvPr/>
        </p:nvSpPr>
        <p:spPr>
          <a:xfrm>
            <a:off x="7322330" y="1482139"/>
            <a:ext cx="3333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visites en 3d temps réel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AE537163-2E5F-47BA-8B25-DEF455D7D96A}"/>
              </a:ext>
            </a:extLst>
          </p:cNvPr>
          <p:cNvPicPr preferRelativeResize="0"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15" y="3899158"/>
            <a:ext cx="3600000" cy="180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DDA11BF7-9A53-4270-B539-672EBB086869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" y="5586826"/>
            <a:ext cx="539750" cy="5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6B452D5-7FE8-4949-BBBC-740E44FF62E5}"/>
              </a:ext>
            </a:extLst>
          </p:cNvPr>
          <p:cNvSpPr/>
          <p:nvPr/>
        </p:nvSpPr>
        <p:spPr>
          <a:xfrm>
            <a:off x="1431085" y="5751866"/>
            <a:ext cx="121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films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93D1FA0C-B078-4758-B5C0-B356B406589B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16" y="3899159"/>
            <a:ext cx="36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7913E86A-41F7-4547-956B-762881264666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534" y="5586826"/>
            <a:ext cx="539750" cy="56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1F8A3A5-58DC-4BCC-A960-32BBBB107F94}"/>
              </a:ext>
            </a:extLst>
          </p:cNvPr>
          <p:cNvSpPr/>
          <p:nvPr/>
        </p:nvSpPr>
        <p:spPr>
          <a:xfrm>
            <a:off x="7194731" y="5791622"/>
            <a:ext cx="3461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visites en réalité virtuelle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80CD43-9308-4801-AB5F-B37B08D3E3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Nos médias</a:t>
            </a:r>
          </a:p>
        </p:txBody>
      </p:sp>
    </p:spTree>
    <p:extLst>
      <p:ext uri="{BB962C8B-B14F-4D97-AF65-F5344CB8AC3E}">
        <p14:creationId xmlns:p14="http://schemas.microsoft.com/office/powerpoint/2010/main" val="434485688"/>
      </p:ext>
    </p:extLst>
  </p:cSld>
  <p:clrMapOvr>
    <a:masterClrMapping/>
  </p:clrMapOvr>
  <p:transition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AC3BC4-1AB6-4DE6-942D-21F0A7F28D0F}"/>
              </a:ext>
            </a:extLst>
          </p:cNvPr>
          <p:cNvSpPr/>
          <p:nvPr/>
        </p:nvSpPr>
        <p:spPr>
          <a:xfrm>
            <a:off x="1232099" y="1473581"/>
            <a:ext cx="251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panoramas 360°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A397CE-7C96-4742-B2BD-D9EEF40CCC96}"/>
              </a:ext>
            </a:extLst>
          </p:cNvPr>
          <p:cNvSpPr/>
          <p:nvPr/>
        </p:nvSpPr>
        <p:spPr>
          <a:xfrm>
            <a:off x="8447867" y="1380603"/>
            <a:ext cx="2469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images réalistes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B452D5-7FE8-4949-BBBC-740E44FF62E5}"/>
              </a:ext>
            </a:extLst>
          </p:cNvPr>
          <p:cNvSpPr/>
          <p:nvPr/>
        </p:nvSpPr>
        <p:spPr>
          <a:xfrm>
            <a:off x="1232099" y="5751317"/>
            <a:ext cx="2199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plans ombrés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1F8A3A5-58DC-4BCC-A960-32BBBB107F94}"/>
              </a:ext>
            </a:extLst>
          </p:cNvPr>
          <p:cNvSpPr/>
          <p:nvPr/>
        </p:nvSpPr>
        <p:spPr>
          <a:xfrm>
            <a:off x="8905624" y="5806676"/>
            <a:ext cx="2208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axonométries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7ADC14D-3298-4081-8DD5-D3A59812D7EC}"/>
              </a:ext>
            </a:extLst>
          </p:cNvPr>
          <p:cNvPicPr preferRelativeResize="0"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69" y="1952625"/>
            <a:ext cx="3600000" cy="180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2F2C52D-88B2-431D-B7A3-2FB94E624CC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2" y="1473581"/>
            <a:ext cx="5397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458C59D-E449-43DC-88E8-79D6A6C25646}"/>
              </a:ext>
            </a:extLst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51" y="1952625"/>
            <a:ext cx="3600000" cy="180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9BA28A30-6687-4349-ACD2-5F845CAF74E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498" y="1319973"/>
            <a:ext cx="539750" cy="5181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4DFA0EC-CC31-487C-8492-58D15919B729}"/>
              </a:ext>
            </a:extLst>
          </p:cNvPr>
          <p:cNvPicPr preferRelativeResize="0"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69" y="3874195"/>
            <a:ext cx="3600000" cy="1800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705C830-93F8-47E8-910B-C5C80BE7220D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2" y="5674195"/>
            <a:ext cx="575945" cy="55435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6CDB91A-8A20-4A9F-AB23-2C7B08743651}"/>
              </a:ext>
            </a:extLst>
          </p:cNvPr>
          <p:cNvPicPr preferRelativeResize="0"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86" y="4007857"/>
            <a:ext cx="3600000" cy="1800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D7F9669-162B-40B0-BE0C-969107CDAAB9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588" y="5674195"/>
            <a:ext cx="539750" cy="51816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0EB434-7604-438F-8268-69D2CCCE6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Nos médias</a:t>
            </a:r>
          </a:p>
        </p:txBody>
      </p:sp>
    </p:spTree>
    <p:extLst>
      <p:ext uri="{BB962C8B-B14F-4D97-AF65-F5344CB8AC3E}">
        <p14:creationId xmlns:p14="http://schemas.microsoft.com/office/powerpoint/2010/main" val="1483076624"/>
      </p:ext>
    </p:extLst>
  </p:cSld>
  <p:clrMapOvr>
    <a:masterClrMapping/>
  </p:clrMapOvr>
  <p:transition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21" y="5836098"/>
            <a:ext cx="1174207" cy="318014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4E311E-89AF-4F1F-BA9B-05759253A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100% BIM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72" y="911762"/>
            <a:ext cx="3926852" cy="2668296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531" y="2426208"/>
            <a:ext cx="7885146" cy="412453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2C4B28D-C22A-477A-B2C8-3D3C2E2C91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2" y="1418261"/>
            <a:ext cx="3343543" cy="47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7343"/>
      </p:ext>
    </p:extLst>
  </p:cSld>
  <p:clrMapOvr>
    <a:masterClrMapping/>
  </p:clrMapOvr>
  <p:transition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2" y="3803904"/>
            <a:ext cx="4320000" cy="2160000"/>
          </a:xfrm>
          <a:prstGeom prst="rect">
            <a:avLst/>
          </a:prstGeom>
        </p:spPr>
      </p:pic>
      <p:pic>
        <p:nvPicPr>
          <p:cNvPr id="24" name="Image 23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2" y="1468924"/>
            <a:ext cx="4320000" cy="2160000"/>
          </a:xfrm>
          <a:prstGeom prst="rect">
            <a:avLst/>
          </a:prstGeom>
        </p:spPr>
      </p:pic>
      <p:pic>
        <p:nvPicPr>
          <p:cNvPr id="25" name="Image 24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28" y="1464661"/>
            <a:ext cx="4320000" cy="2160000"/>
          </a:xfrm>
          <a:prstGeom prst="rect">
            <a:avLst/>
          </a:prstGeom>
        </p:spPr>
      </p:pic>
      <p:pic>
        <p:nvPicPr>
          <p:cNvPr id="27" name="Image 26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28" y="3803904"/>
            <a:ext cx="4320000" cy="2160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45729F-086A-4C4D-8401-2AF6D8D2F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100% BIM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E7BD2C3-F0D8-4142-AC4C-D321E2489A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21" y="5836098"/>
            <a:ext cx="1174207" cy="3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27840"/>
      </p:ext>
    </p:extLst>
  </p:cSld>
  <p:clrMapOvr>
    <a:masterClrMapping/>
  </p:clrMapOvr>
  <p:transition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40" y="1449388"/>
            <a:ext cx="4320000" cy="2160000"/>
          </a:xfrm>
          <a:prstGeom prst="rect">
            <a:avLst/>
          </a:prstGeom>
        </p:spPr>
      </p:pic>
      <p:pic>
        <p:nvPicPr>
          <p:cNvPr id="10" name="Image 9"/>
          <p:cNvPicPr preferRelativeResize="0"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8" y="3786337"/>
            <a:ext cx="4320000" cy="2160000"/>
          </a:xfrm>
          <a:prstGeom prst="rect">
            <a:avLst/>
          </a:prstGeom>
        </p:spPr>
      </p:pic>
      <p:pic>
        <p:nvPicPr>
          <p:cNvPr id="11" name="Image 10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8" y="1449388"/>
            <a:ext cx="4320000" cy="2160000"/>
          </a:xfrm>
          <a:prstGeom prst="rect">
            <a:avLst/>
          </a:prstGeom>
        </p:spPr>
      </p:pic>
      <p:pic>
        <p:nvPicPr>
          <p:cNvPr id="12" name="Image 11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40" y="3786337"/>
            <a:ext cx="4320000" cy="2160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D32A36-BB77-4835-B44C-4865338B57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21" y="5836098"/>
            <a:ext cx="1174207" cy="31801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C741BD-0F8B-4F16-AF3D-E43C7469CE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100% BIM</a:t>
            </a:r>
          </a:p>
        </p:txBody>
      </p:sp>
    </p:spTree>
    <p:extLst>
      <p:ext uri="{BB962C8B-B14F-4D97-AF65-F5344CB8AC3E}">
        <p14:creationId xmlns:p14="http://schemas.microsoft.com/office/powerpoint/2010/main" val="756418434"/>
      </p:ext>
    </p:extLst>
  </p:cSld>
  <p:clrMapOvr>
    <a:masterClrMapping/>
  </p:clrMapOvr>
  <p:transition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0D010E-64D9-452C-9A44-8746E097A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Du macro zoning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8A45D7-CD05-483C-ACFA-F394F5AB29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22" y="6240664"/>
            <a:ext cx="811743" cy="17046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895EDB3-40AC-4194-A4E1-E6EF7F046E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8" y="1237286"/>
            <a:ext cx="7336330" cy="500337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1052FA5-6296-4257-9EF6-0174EBEB1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1414" y="1362066"/>
            <a:ext cx="4356446" cy="47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9306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plancher, intérieur, mur&#10;&#10;Description générée automatiquement">
            <a:extLst>
              <a:ext uri="{FF2B5EF4-FFF2-40B4-BE49-F238E27FC236}">
                <a16:creationId xmlns:a16="http://schemas.microsoft.com/office/drawing/2014/main" id="{057F755C-064E-4D76-BF01-F4247B7F67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911" y="1508014"/>
            <a:ext cx="5190054" cy="224088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911" y="3781677"/>
            <a:ext cx="2605717" cy="20107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" y="1393050"/>
            <a:ext cx="5334206" cy="473390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637D32B-BF4D-4088-8370-533769193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… à la réalisation</a:t>
            </a:r>
          </a:p>
        </p:txBody>
      </p:sp>
      <p:pic>
        <p:nvPicPr>
          <p:cNvPr id="4" name="Image 3" descr="Une image contenant plancher, plafond, intérieur, table&#10;&#10;Description générée automatiquement">
            <a:extLst>
              <a:ext uri="{FF2B5EF4-FFF2-40B4-BE49-F238E27FC236}">
                <a16:creationId xmlns:a16="http://schemas.microsoft.com/office/drawing/2014/main" id="{90254911-4B83-47CF-9805-26DD70B2DB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050" y="3781677"/>
            <a:ext cx="2483915" cy="201078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1ADBBF-1AB1-4A79-AE60-BFB9FFE8EA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22" y="6240664"/>
            <a:ext cx="811743" cy="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1324"/>
      </p:ext>
    </p:extLst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022" y="6240664"/>
            <a:ext cx="811743" cy="17046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81" y="1524313"/>
            <a:ext cx="4017096" cy="45648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62" y="1519628"/>
            <a:ext cx="3164985" cy="45648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1519628"/>
            <a:ext cx="2920392" cy="4599044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CEEEC4-DBA2-497C-824C-25DCED6AF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… à la réalisation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627843"/>
      </p:ext>
    </p:extLst>
  </p:cSld>
  <p:clrMapOvr>
    <a:masterClrMapping/>
  </p:clrMapOvr>
  <p:transition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648788" y="941443"/>
            <a:ext cx="4942873" cy="57549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90" y="5290589"/>
            <a:ext cx="1177429" cy="6593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7" y="4674731"/>
            <a:ext cx="1979712" cy="14847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8" y="3055871"/>
            <a:ext cx="1979712" cy="14841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8" y="1402044"/>
            <a:ext cx="1979712" cy="1484124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A21BA7-D2AF-4E80-9DEB-C9243897A9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Concept &amp; mise en œuvre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A01BC61-1FAD-4F60-BFFB-93BF581A82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26" y="3831071"/>
            <a:ext cx="1685214" cy="220599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49E0F12-6E27-48FA-AA6E-CFD5F4F144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728288" y="1552949"/>
            <a:ext cx="2026794" cy="17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38941"/>
      </p:ext>
    </p:extLst>
  </p:cSld>
  <p:clrMapOvr>
    <a:masterClrMapping/>
  </p:clrMapOvr>
  <p:transition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517" y="5401981"/>
            <a:ext cx="1177429" cy="65936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4" y="3902223"/>
            <a:ext cx="4142552" cy="22384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94" y="1316213"/>
            <a:ext cx="4142552" cy="22384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8" y="3665345"/>
            <a:ext cx="3126122" cy="2553221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8F2C30A-A465-496D-9A64-AE986A873B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Concept &amp; mise en œuvre</a:t>
            </a:r>
          </a:p>
          <a:p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9F57548-917F-4BDC-BE4A-D5976CC075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92169" y="1646207"/>
            <a:ext cx="2042024" cy="165618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E209B36-3060-48C0-8A97-74C878AC3A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8965" y="4180988"/>
            <a:ext cx="2205995" cy="165449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66A5033-8796-4E5A-BDAD-8BC85ECBA5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32" y="1243793"/>
            <a:ext cx="3420822" cy="2545666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DA4D031-5B62-42F8-AEA4-9660312449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603" y="1590887"/>
            <a:ext cx="2238490" cy="16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9840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7857C65-C676-4C60-A147-90CE2C25D638}"/>
              </a:ext>
            </a:extLst>
          </p:cNvPr>
          <p:cNvSpPr txBox="1"/>
          <p:nvPr/>
        </p:nvSpPr>
        <p:spPr>
          <a:xfrm>
            <a:off x="6168008" y="1366720"/>
            <a:ext cx="5688632" cy="483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altLang="fr-FR" sz="3500" b="1" dirty="0">
                <a:solidFill>
                  <a:srgbClr val="BED13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+ Conseil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altLang="fr-FR" sz="35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+ Audit, Expertise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altLang="fr-FR" sz="3500" b="1" dirty="0">
                <a:solidFill>
                  <a:srgbClr val="BED13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+ Due Diligence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altLang="fr-FR" sz="35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+ Programmation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altLang="fr-FR" sz="3500" b="1" dirty="0">
                <a:solidFill>
                  <a:srgbClr val="BED13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+ Conduite d’opération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z="35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+ Communication du projet</a:t>
            </a:r>
          </a:p>
        </p:txBody>
      </p:sp>
    </p:spTree>
    <p:extLst>
      <p:ext uri="{BB962C8B-B14F-4D97-AF65-F5344CB8AC3E}">
        <p14:creationId xmlns:p14="http://schemas.microsoft.com/office/powerpoint/2010/main" val="1711558690"/>
      </p:ext>
    </p:extLst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E6EF7C5-EBB7-480E-9188-9ACF50044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 descr="Une image contenant intérieur, mur, plafond, plancher&#10;&#10;Description générée automatiquement">
            <a:extLst>
              <a:ext uri="{FF2B5EF4-FFF2-40B4-BE49-F238E27FC236}">
                <a16:creationId xmlns:a16="http://schemas.microsoft.com/office/drawing/2014/main" id="{0F21612A-A8DB-489E-AC5D-F8CF390E86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76" y="2283376"/>
            <a:ext cx="2044453" cy="2690644"/>
          </a:xfrm>
          <a:prstGeom prst="rect">
            <a:avLst/>
          </a:prstGeom>
        </p:spPr>
      </p:pic>
      <p:pic>
        <p:nvPicPr>
          <p:cNvPr id="13" name="Image 12" descr="Une image contenant plancher, intérieur, mur, pièce&#10;&#10;Description générée automatiquement">
            <a:extLst>
              <a:ext uri="{FF2B5EF4-FFF2-40B4-BE49-F238E27FC236}">
                <a16:creationId xmlns:a16="http://schemas.microsoft.com/office/drawing/2014/main" id="{56D43C78-7270-4807-A69F-4DF45C846E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58" y="2283375"/>
            <a:ext cx="2335068" cy="269064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EDE1BF-FF58-5665-6940-190C500CB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163" y="2283375"/>
            <a:ext cx="2667323" cy="26906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86AD29-251D-3BDB-F080-ADF8D094C5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8707" y="2283375"/>
            <a:ext cx="1755855" cy="26906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3FA6BA-E485-BA4F-E34F-FF68F6593B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7115" y="2283372"/>
            <a:ext cx="2410613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913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F0502339-4DCA-4A31-AA36-A6302F9FF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54" y="6377220"/>
            <a:ext cx="1352925" cy="405877"/>
          </a:xfrm>
          <a:prstGeom prst="rect">
            <a:avLst/>
          </a:prstGeom>
        </p:spPr>
      </p:pic>
      <p:pic>
        <p:nvPicPr>
          <p:cNvPr id="22" name="Image 21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B0BCAE67-4326-40A1-AA23-326E0BAB20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0" y="1486907"/>
            <a:ext cx="5635710" cy="4681396"/>
          </a:xfrm>
          <a:prstGeom prst="rect">
            <a:avLst/>
          </a:prstGeom>
        </p:spPr>
      </p:pic>
      <p:pic>
        <p:nvPicPr>
          <p:cNvPr id="24" name="Image 23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0BCB907E-AD59-4A6B-857B-9866909554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01472"/>
            <a:ext cx="5335140" cy="4452265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600822-8B83-4E0E-8EEC-A3E7B4196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Collaboratif &amp; participatif</a:t>
            </a:r>
          </a:p>
        </p:txBody>
      </p:sp>
    </p:spTree>
    <p:extLst>
      <p:ext uri="{BB962C8B-B14F-4D97-AF65-F5344CB8AC3E}">
        <p14:creationId xmlns:p14="http://schemas.microsoft.com/office/powerpoint/2010/main" val="1619536899"/>
      </p:ext>
    </p:extLst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94A61636-A5CD-44FF-9BCD-C3E46301C0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5" y="4276923"/>
            <a:ext cx="2196120" cy="182332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8CA0ABD-8191-4FB9-BEF8-747CB9C480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15" y="4223181"/>
            <a:ext cx="2463347" cy="187707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0502339-4DCA-4A31-AA36-A6302F9FFC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61" y="5724709"/>
            <a:ext cx="1352925" cy="405877"/>
          </a:xfrm>
          <a:prstGeom prst="rect">
            <a:avLst/>
          </a:prstGeom>
        </p:spPr>
      </p:pic>
      <p:pic>
        <p:nvPicPr>
          <p:cNvPr id="23" name="Image 22" descr="Une image contenant circuit, équipement électronique&#10;&#10;Description générée avec un niveau de confiance très élevé">
            <a:extLst>
              <a:ext uri="{FF2B5EF4-FFF2-40B4-BE49-F238E27FC236}">
                <a16:creationId xmlns:a16="http://schemas.microsoft.com/office/drawing/2014/main" id="{86BCA5B4-57E1-45D3-9290-5CF590283F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62" y="1227197"/>
            <a:ext cx="4487305" cy="3401377"/>
          </a:xfrm>
          <a:prstGeom prst="rect">
            <a:avLst/>
          </a:prstGeom>
        </p:spPr>
      </p:pic>
      <p:pic>
        <p:nvPicPr>
          <p:cNvPr id="25" name="Image 24" descr="Une image contenant LEGO, chose, jouet&#10;&#10;Description générée avec un niveau de confiance très élevé">
            <a:extLst>
              <a:ext uri="{FF2B5EF4-FFF2-40B4-BE49-F238E27FC236}">
                <a16:creationId xmlns:a16="http://schemas.microsoft.com/office/drawing/2014/main" id="{6F3515B5-009C-4806-9C2F-E47845FD0A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64" y="1442035"/>
            <a:ext cx="4680241" cy="439085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BC39E49-62A5-4C00-A335-032A8B00CB6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59" y="4223230"/>
            <a:ext cx="2378152" cy="1810368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B5BA8C-66DA-4C83-A6A4-E52303120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Collaboratif &amp; participatif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361323"/>
      </p:ext>
    </p:extLst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mur, plancher, pièce&#10;&#10;Description générée automatiquement">
            <a:extLst>
              <a:ext uri="{FF2B5EF4-FFF2-40B4-BE49-F238E27FC236}">
                <a16:creationId xmlns:a16="http://schemas.microsoft.com/office/drawing/2014/main" id="{D5A9607E-CBA6-4436-823C-1CF29055F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016" y="3956184"/>
            <a:ext cx="5054770" cy="20290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0502339-4DCA-4A31-AA36-A6302F9FF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59" y="5705604"/>
            <a:ext cx="1352925" cy="405877"/>
          </a:xfrm>
          <a:prstGeom prst="rect">
            <a:avLst/>
          </a:prstGeom>
        </p:spPr>
      </p:pic>
      <p:pic>
        <p:nvPicPr>
          <p:cNvPr id="4" name="Image 3" descr="Une image contenant plancher, intérieur, bâtiment, mur&#10;&#10;Description générée automatiquement">
            <a:extLst>
              <a:ext uri="{FF2B5EF4-FFF2-40B4-BE49-F238E27FC236}">
                <a16:creationId xmlns:a16="http://schemas.microsoft.com/office/drawing/2014/main" id="{37EC0BCE-4769-412E-A999-03EA98D485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05" y="3279820"/>
            <a:ext cx="1801871" cy="2705455"/>
          </a:xfrm>
          <a:prstGeom prst="rect">
            <a:avLst/>
          </a:prstGeom>
        </p:spPr>
      </p:pic>
      <p:pic>
        <p:nvPicPr>
          <p:cNvPr id="6" name="Image 5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7FB1950F-5F78-47F8-A585-084B1BE637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2" y="1438434"/>
            <a:ext cx="4054436" cy="2702957"/>
          </a:xfrm>
          <a:prstGeom prst="rect">
            <a:avLst/>
          </a:prstGeom>
        </p:spPr>
      </p:pic>
      <p:pic>
        <p:nvPicPr>
          <p:cNvPr id="8" name="Image 7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89EC19AC-5898-4B1C-97A2-F16641E59A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6" y="1346995"/>
            <a:ext cx="5054770" cy="252991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CD045CF-0ABB-4013-9C47-E09C8E94511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2808">
            <a:off x="7742696" y="4325923"/>
            <a:ext cx="3532144" cy="585576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4C8D472-8DFB-4E38-9CC3-B11D522A0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Collaboratif &amp; participatif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935860"/>
      </p:ext>
    </p:extLst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409E9D-0F11-4647-9F3B-889703BCB9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32" y="1337026"/>
            <a:ext cx="4914301" cy="48588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A47790-6B33-45AC-9013-9D5EFA6688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8" y="1337026"/>
            <a:ext cx="4630400" cy="22681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006B07-3204-42BC-A1B0-0B868319EC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9" y="3657924"/>
            <a:ext cx="4630399" cy="2537936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5A70E-C129-48A1-ADF3-0122DAB15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Une réhabilitation lourde</a:t>
            </a:r>
          </a:p>
        </p:txBody>
      </p:sp>
    </p:spTree>
    <p:extLst>
      <p:ext uri="{BB962C8B-B14F-4D97-AF65-F5344CB8AC3E}">
        <p14:creationId xmlns:p14="http://schemas.microsoft.com/office/powerpoint/2010/main" val="3776756926"/>
      </p:ext>
    </p:extLst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331D963D-7110-4637-A50F-1D5361BB6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1490861"/>
            <a:ext cx="3575582" cy="195991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4C367B-B38C-4E7C-BDD9-F4C607ADD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Une réhabilitation lourde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098458-BDF3-4E65-953C-79745AE63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261" y="3620213"/>
            <a:ext cx="3577197" cy="2073015"/>
          </a:xfrm>
          <a:prstGeom prst="rect">
            <a:avLst/>
          </a:prstGeom>
        </p:spPr>
      </p:pic>
      <p:pic>
        <p:nvPicPr>
          <p:cNvPr id="2" name="Image 1" descr="Une image contenant jouet, circuit&#10;&#10;Description générée automatiquement">
            <a:extLst>
              <a:ext uri="{FF2B5EF4-FFF2-40B4-BE49-F238E27FC236}">
                <a16:creationId xmlns:a16="http://schemas.microsoft.com/office/drawing/2014/main" id="{2360F2C1-CC2D-ED16-13E2-191F6FD2A4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35" y="769675"/>
            <a:ext cx="7177080" cy="589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50863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9B2043-1D50-4B1E-83BA-4E737CD7A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Une réhabilitation lourde</a:t>
            </a:r>
          </a:p>
          <a:p>
            <a:endParaRPr lang="fr-FR" dirty="0"/>
          </a:p>
        </p:txBody>
      </p:sp>
      <p:pic>
        <p:nvPicPr>
          <p:cNvPr id="4" name="Image 3" descr="Une image contenant plafond, intérieur, plancher, magasin&#10;&#10;Description générée automatiquement">
            <a:extLst>
              <a:ext uri="{FF2B5EF4-FFF2-40B4-BE49-F238E27FC236}">
                <a16:creationId xmlns:a16="http://schemas.microsoft.com/office/drawing/2014/main" id="{80249FB3-99BD-4A93-B530-8020F7D7F7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0" y="1372192"/>
            <a:ext cx="3291674" cy="2227291"/>
          </a:xfrm>
          <a:prstGeom prst="rect">
            <a:avLst/>
          </a:prstGeom>
        </p:spPr>
      </p:pic>
      <p:pic>
        <p:nvPicPr>
          <p:cNvPr id="7" name="Image 6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8978C47E-69F5-4608-90A9-6BF01E9477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0" y="3728312"/>
            <a:ext cx="3291674" cy="2468756"/>
          </a:xfrm>
          <a:prstGeom prst="rect">
            <a:avLst/>
          </a:prstGeom>
        </p:spPr>
      </p:pic>
      <p:pic>
        <p:nvPicPr>
          <p:cNvPr id="9" name="Image 8" descr="Une image contenant intérieur, plafond, table, vivant&#10;&#10;Description générée automatiquement">
            <a:extLst>
              <a:ext uri="{FF2B5EF4-FFF2-40B4-BE49-F238E27FC236}">
                <a16:creationId xmlns:a16="http://schemas.microsoft.com/office/drawing/2014/main" id="{639BAD6A-4572-4E44-9A38-0CB551F408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62" y="1340726"/>
            <a:ext cx="3183449" cy="2387586"/>
          </a:xfrm>
          <a:prstGeom prst="rect">
            <a:avLst/>
          </a:prstGeom>
        </p:spPr>
      </p:pic>
      <p:pic>
        <p:nvPicPr>
          <p:cNvPr id="10" name="Image 9" descr="Une image contenant plafond, intérieur&#10;&#10;Description générée automatiquement">
            <a:extLst>
              <a:ext uri="{FF2B5EF4-FFF2-40B4-BE49-F238E27FC236}">
                <a16:creationId xmlns:a16="http://schemas.microsoft.com/office/drawing/2014/main" id="{E69B4204-BAED-457B-AE64-BE8BDA28C1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40" y="3809482"/>
            <a:ext cx="3183449" cy="2387586"/>
          </a:xfrm>
          <a:prstGeom prst="rect">
            <a:avLst/>
          </a:prstGeom>
        </p:spPr>
      </p:pic>
      <p:pic>
        <p:nvPicPr>
          <p:cNvPr id="2" name="Image 1" descr="Une image contenant jouet&#10;&#10;Description générée automatiquement">
            <a:extLst>
              <a:ext uri="{FF2B5EF4-FFF2-40B4-BE49-F238E27FC236}">
                <a16:creationId xmlns:a16="http://schemas.microsoft.com/office/drawing/2014/main" id="{73DDB7D6-D60B-DDB9-77E2-7A91B05CAA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4"/>
          <a:stretch/>
        </p:blipFill>
        <p:spPr>
          <a:xfrm>
            <a:off x="4485953" y="1129587"/>
            <a:ext cx="3873702" cy="2712500"/>
          </a:xfrm>
          <a:prstGeom prst="rect">
            <a:avLst/>
          </a:prstGeom>
        </p:spPr>
      </p:pic>
      <p:pic>
        <p:nvPicPr>
          <p:cNvPr id="5" name="Image 4" descr="Une image contenant jaune, mur, intérieur, plafond&#10;&#10;Description générée automatiquement">
            <a:extLst>
              <a:ext uri="{FF2B5EF4-FFF2-40B4-BE49-F238E27FC236}">
                <a16:creationId xmlns:a16="http://schemas.microsoft.com/office/drawing/2014/main" id="{038AF22C-0A9C-1085-7181-2F1407867D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27" y="3728311"/>
            <a:ext cx="3291674" cy="24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75850"/>
      </p:ext>
    </p:extLst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283C585F-50F3-4145-B838-E463BA56E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686" y="1551411"/>
            <a:ext cx="4662202" cy="327967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D4FA842D-EB4C-4DDE-981A-B84CC35AE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568" y="1551411"/>
            <a:ext cx="5411499" cy="3995946"/>
          </a:xfrm>
          <a:prstGeom prst="rect">
            <a:avLst/>
          </a:prstGeom>
        </p:spPr>
      </p:pic>
      <p:pic>
        <p:nvPicPr>
          <p:cNvPr id="39" name="Image 38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BAF1C518-D664-4DD3-9AC6-A6D99FB1A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0737" y="2782529"/>
            <a:ext cx="5616624" cy="3848095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0C25369-DF22-461C-AC51-A97695447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DCE </a:t>
            </a:r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4243DE3-90F4-7715-584A-4DAD83883A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79" y="5791988"/>
            <a:ext cx="1225965" cy="4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1547"/>
      </p:ext>
    </p:extLst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 APEC.jpg">
            <a:extLst>
              <a:ext uri="{FF2B5EF4-FFF2-40B4-BE49-F238E27FC236}">
                <a16:creationId xmlns:a16="http://schemas.microsoft.com/office/drawing/2014/main" id="{A8FF11E4-82ED-4667-9A1F-83CD26D3EAF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10" y="5547357"/>
            <a:ext cx="864096" cy="542553"/>
          </a:xfrm>
          <a:prstGeom prst="rect">
            <a:avLst/>
          </a:prstGeo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0C25369-DF22-461C-AC51-A97695447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MAQUETTE BIM </a:t>
            </a:r>
          </a:p>
        </p:txBody>
      </p:sp>
      <p:pic>
        <p:nvPicPr>
          <p:cNvPr id="10" name="Image 9" descr="Une image contenant plafond, intérieur, pièce, table&#10;&#10;Description générée automatiquement">
            <a:extLst>
              <a:ext uri="{FF2B5EF4-FFF2-40B4-BE49-F238E27FC236}">
                <a16:creationId xmlns:a16="http://schemas.microsoft.com/office/drawing/2014/main" id="{042CEB7B-0630-468B-B7C1-57BFDAB1C6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2" y="1380170"/>
            <a:ext cx="3350981" cy="1918995"/>
          </a:xfrm>
          <a:prstGeom prst="rect">
            <a:avLst/>
          </a:prstGeom>
        </p:spPr>
      </p:pic>
      <p:pic>
        <p:nvPicPr>
          <p:cNvPr id="12" name="Image 11" descr="Une image contenant intérieur, plafond, bâtiment, pièce&#10;&#10;Description générée automatiquement">
            <a:extLst>
              <a:ext uri="{FF2B5EF4-FFF2-40B4-BE49-F238E27FC236}">
                <a16:creationId xmlns:a16="http://schemas.microsoft.com/office/drawing/2014/main" id="{348B288C-1906-4DA6-8A64-A16DE2CD9D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875" y="1368573"/>
            <a:ext cx="2744036" cy="1918995"/>
          </a:xfrm>
          <a:prstGeom prst="rect">
            <a:avLst/>
          </a:prstGeom>
        </p:spPr>
      </p:pic>
      <p:pic>
        <p:nvPicPr>
          <p:cNvPr id="14" name="Image 13" descr="Une image contenant plancher, intérieur, plafond, pièce&#10;&#10;Description générée automatiquement">
            <a:extLst>
              <a:ext uri="{FF2B5EF4-FFF2-40B4-BE49-F238E27FC236}">
                <a16:creationId xmlns:a16="http://schemas.microsoft.com/office/drawing/2014/main" id="{F591A18A-102B-460B-ADE3-FE587260E2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04" y="1380170"/>
            <a:ext cx="3350981" cy="1918995"/>
          </a:xfrm>
          <a:prstGeom prst="rect">
            <a:avLst/>
          </a:prstGeom>
        </p:spPr>
      </p:pic>
      <p:pic>
        <p:nvPicPr>
          <p:cNvPr id="16" name="Image 15" descr="Une image contenant intérieur, table, assis, évier&#10;&#10;Description générée automatiquement">
            <a:extLst>
              <a:ext uri="{FF2B5EF4-FFF2-40B4-BE49-F238E27FC236}">
                <a16:creationId xmlns:a16="http://schemas.microsoft.com/office/drawing/2014/main" id="{79D85EBD-32B5-48E4-B671-E2EB48495A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2684" y="3887490"/>
            <a:ext cx="2342150" cy="1756613"/>
          </a:xfrm>
          <a:prstGeom prst="rect">
            <a:avLst/>
          </a:prstGeom>
        </p:spPr>
      </p:pic>
      <p:pic>
        <p:nvPicPr>
          <p:cNvPr id="17" name="Image 16" descr="Une image contenant intérieur, plafond, table, pièce&#10;&#10;Description générée automatiquement">
            <a:extLst>
              <a:ext uri="{FF2B5EF4-FFF2-40B4-BE49-F238E27FC236}">
                <a16:creationId xmlns:a16="http://schemas.microsoft.com/office/drawing/2014/main" id="{0AAF7272-96F7-4A4B-8066-2AF497AD7A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20" y="3607799"/>
            <a:ext cx="1639506" cy="2342151"/>
          </a:xfrm>
          <a:prstGeom prst="rect">
            <a:avLst/>
          </a:prstGeom>
        </p:spPr>
      </p:pic>
      <p:pic>
        <p:nvPicPr>
          <p:cNvPr id="18" name="Image 17" descr="Une image contenant plafond, intérieur, table, pièce&#10;&#10;Description générée automatiquement">
            <a:extLst>
              <a:ext uri="{FF2B5EF4-FFF2-40B4-BE49-F238E27FC236}">
                <a16:creationId xmlns:a16="http://schemas.microsoft.com/office/drawing/2014/main" id="{7AAF055E-4BF1-4E80-B2B5-9977EF95BD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44" y="3597220"/>
            <a:ext cx="3122867" cy="2342151"/>
          </a:xfrm>
          <a:prstGeom prst="rect">
            <a:avLst/>
          </a:prstGeom>
        </p:spPr>
      </p:pic>
      <p:pic>
        <p:nvPicPr>
          <p:cNvPr id="19" name="Image 18" descr="Une image contenant bâtiment, lumière, table, pièce&#10;&#10;Description générée automatiquement">
            <a:extLst>
              <a:ext uri="{FF2B5EF4-FFF2-40B4-BE49-F238E27FC236}">
                <a16:creationId xmlns:a16="http://schemas.microsoft.com/office/drawing/2014/main" id="{CCD633E9-E55C-4D1A-B039-C9E73F6455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251" y="3887802"/>
            <a:ext cx="2344650" cy="1758488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09D3E39-8B77-485A-A29B-5ECB3AEA557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79" y="5791988"/>
            <a:ext cx="1225965" cy="4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82833"/>
      </p:ext>
    </p:extLst>
  </p:cSld>
  <p:clrMapOvr>
    <a:masterClrMapping/>
  </p:clrMapOvr>
  <p:transition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0C25369-DF22-461C-AC51-A97695447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Etudes de faisabilités pour le siège</a:t>
            </a:r>
          </a:p>
        </p:txBody>
      </p:sp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09D3E39-8B77-485A-A29B-5ECB3AEA5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79" y="5791988"/>
            <a:ext cx="1225965" cy="441567"/>
          </a:xfrm>
          <a:prstGeom prst="rect">
            <a:avLst/>
          </a:prstGeom>
        </p:spPr>
      </p:pic>
      <p:pic>
        <p:nvPicPr>
          <p:cNvPr id="5" name="Image 4" descr="Une image contenant ciel, plein air, bâtiment, personne&#10;&#10;Description générée automatiquement">
            <a:extLst>
              <a:ext uri="{FF2B5EF4-FFF2-40B4-BE49-F238E27FC236}">
                <a16:creationId xmlns:a16="http://schemas.microsoft.com/office/drawing/2014/main" id="{B6FBED8A-4B2F-900E-C8B1-BE87B235E3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42" y="1372674"/>
            <a:ext cx="6205737" cy="3490727"/>
          </a:xfrm>
          <a:prstGeom prst="rect">
            <a:avLst/>
          </a:prstGeom>
        </p:spPr>
      </p:pic>
      <p:pic>
        <p:nvPicPr>
          <p:cNvPr id="23" name="Image 22" descr="Une image contenant bateau, bâtiment, plein air, embarcation&#10;&#10;Description générée automatiquement">
            <a:extLst>
              <a:ext uri="{FF2B5EF4-FFF2-40B4-BE49-F238E27FC236}">
                <a16:creationId xmlns:a16="http://schemas.microsoft.com/office/drawing/2014/main" id="{60E0C07A-3B33-9DB7-CEF4-98C4EDFDF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94" y="1372674"/>
            <a:ext cx="4685475" cy="47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0083"/>
      </p:ext>
    </p:extLst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3F375B3-3CE8-4172-88A8-235D248A9A41}"/>
              </a:ext>
            </a:extLst>
          </p:cNvPr>
          <p:cNvCxnSpPr/>
          <p:nvPr/>
        </p:nvCxnSpPr>
        <p:spPr>
          <a:xfrm flipV="1">
            <a:off x="5408854" y="1821963"/>
            <a:ext cx="1275522" cy="992190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6AEE210-0B33-46A3-9E48-1C42054F7661}"/>
              </a:ext>
            </a:extLst>
          </p:cNvPr>
          <p:cNvCxnSpPr/>
          <p:nvPr/>
        </p:nvCxnSpPr>
        <p:spPr>
          <a:xfrm>
            <a:off x="6740428" y="1799997"/>
            <a:ext cx="1525898" cy="1114713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123DC3D-6C42-47E7-B739-01F79F0BEC63}"/>
              </a:ext>
            </a:extLst>
          </p:cNvPr>
          <p:cNvCxnSpPr/>
          <p:nvPr/>
        </p:nvCxnSpPr>
        <p:spPr>
          <a:xfrm flipV="1">
            <a:off x="8266326" y="1799997"/>
            <a:ext cx="1421731" cy="1099600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8A3859F-E59E-4912-9C82-BF1F36FB5709}"/>
              </a:ext>
            </a:extLst>
          </p:cNvPr>
          <p:cNvCxnSpPr/>
          <p:nvPr/>
        </p:nvCxnSpPr>
        <p:spPr>
          <a:xfrm>
            <a:off x="9717656" y="1788664"/>
            <a:ext cx="1320793" cy="1063877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8FDD1EE-332D-44E9-9361-71FDEDF3B19E}"/>
              </a:ext>
            </a:extLst>
          </p:cNvPr>
          <p:cNvCxnSpPr/>
          <p:nvPr/>
        </p:nvCxnSpPr>
        <p:spPr>
          <a:xfrm>
            <a:off x="11088918" y="2841280"/>
            <a:ext cx="0" cy="2503549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96C606C-BE78-4C54-9429-D1B4C7E323DE}"/>
              </a:ext>
            </a:extLst>
          </p:cNvPr>
          <p:cNvCxnSpPr/>
          <p:nvPr/>
        </p:nvCxnSpPr>
        <p:spPr>
          <a:xfrm flipH="1" flipV="1">
            <a:off x="9688057" y="4061805"/>
            <a:ext cx="1350392" cy="1230560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BA8E07BC-0ACC-4995-983E-21E46BA33AA3}"/>
              </a:ext>
            </a:extLst>
          </p:cNvPr>
          <p:cNvCxnSpPr/>
          <p:nvPr/>
        </p:nvCxnSpPr>
        <p:spPr>
          <a:xfrm flipH="1">
            <a:off x="8301557" y="4061805"/>
            <a:ext cx="1416099" cy="1140921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5F01A35A-CFD1-40DF-8D84-47F146737CF0}"/>
              </a:ext>
            </a:extLst>
          </p:cNvPr>
          <p:cNvCxnSpPr/>
          <p:nvPr/>
        </p:nvCxnSpPr>
        <p:spPr>
          <a:xfrm flipH="1" flipV="1">
            <a:off x="6797337" y="4032858"/>
            <a:ext cx="1509686" cy="1259507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90F2D0AC-09D3-42AC-80D5-513193D1407A}"/>
              </a:ext>
            </a:extLst>
          </p:cNvPr>
          <p:cNvCxnSpPr/>
          <p:nvPr/>
        </p:nvCxnSpPr>
        <p:spPr>
          <a:xfrm flipH="1">
            <a:off x="5398674" y="4032858"/>
            <a:ext cx="1427640" cy="1259507"/>
          </a:xfrm>
          <a:prstGeom prst="line">
            <a:avLst/>
          </a:prstGeom>
          <a:ln w="50800">
            <a:solidFill>
              <a:srgbClr val="C2D8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5D0B9DB-C93E-416D-943C-0B7D00E792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79" y="2369902"/>
            <a:ext cx="900000" cy="90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273E01-DB11-44F8-A3D9-4AFD0B789167}"/>
              </a:ext>
            </a:extLst>
          </p:cNvPr>
          <p:cNvSpPr txBox="1"/>
          <p:nvPr/>
        </p:nvSpPr>
        <p:spPr>
          <a:xfrm>
            <a:off x="4468063" y="3183993"/>
            <a:ext cx="1809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Due Diligence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3CA74E1-F237-43A7-86B4-8D6B1BAC6B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28" y="1375274"/>
            <a:ext cx="900000" cy="90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6ABE95E-9722-4993-84E9-0D41B9DD5536}"/>
              </a:ext>
            </a:extLst>
          </p:cNvPr>
          <p:cNvSpPr txBox="1"/>
          <p:nvPr/>
        </p:nvSpPr>
        <p:spPr>
          <a:xfrm>
            <a:off x="5642910" y="2235127"/>
            <a:ext cx="208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Etude de faisabilité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944A2D2-C395-497D-8BD6-93844470B3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26" y="2402661"/>
            <a:ext cx="900000" cy="90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4EB0B64-D0C2-44B8-B148-B5A1580B67DA}"/>
              </a:ext>
            </a:extLst>
          </p:cNvPr>
          <p:cNvSpPr txBox="1"/>
          <p:nvPr/>
        </p:nvSpPr>
        <p:spPr>
          <a:xfrm>
            <a:off x="7361654" y="3198004"/>
            <a:ext cx="180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Programmation</a:t>
            </a:r>
          </a:p>
        </p:txBody>
      </p:sp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9D77073-F677-4254-B01D-C6D7D1856E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057" y="1371963"/>
            <a:ext cx="900000" cy="90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B410E05-4540-4FAC-A5D5-2BE9DAC3EAEE}"/>
              </a:ext>
            </a:extLst>
          </p:cNvPr>
          <p:cNvSpPr txBox="1"/>
          <p:nvPr/>
        </p:nvSpPr>
        <p:spPr>
          <a:xfrm>
            <a:off x="8795026" y="2235127"/>
            <a:ext cx="190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Maîtrise d’œuvre de conception</a:t>
            </a:r>
          </a:p>
        </p:txBody>
      </p:sp>
      <p:pic>
        <p:nvPicPr>
          <p:cNvPr id="17" name="Image 16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59AA11A0-FCAF-45ED-B4AE-71AE7B5672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50" y="2402661"/>
            <a:ext cx="900000" cy="90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7BA95B1-B1EE-4ADD-B0D0-E9E0234BBFA3}"/>
              </a:ext>
            </a:extLst>
          </p:cNvPr>
          <p:cNvSpPr txBox="1"/>
          <p:nvPr/>
        </p:nvSpPr>
        <p:spPr>
          <a:xfrm>
            <a:off x="9956845" y="3188435"/>
            <a:ext cx="208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Maîtrise d’œuvre d’exécution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1C7CB3D-C9E1-44A5-B0DA-21209B05777C}"/>
              </a:ext>
            </a:extLst>
          </p:cNvPr>
          <p:cNvSpPr txBox="1"/>
          <p:nvPr/>
        </p:nvSpPr>
        <p:spPr>
          <a:xfrm>
            <a:off x="10272462" y="5673275"/>
            <a:ext cx="1451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Space planning</a:t>
            </a:r>
          </a:p>
        </p:txBody>
      </p:sp>
      <p:pic>
        <p:nvPicPr>
          <p:cNvPr id="24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5A884D0-78B1-4399-9CD6-80B593DBE3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83" y="4843888"/>
            <a:ext cx="900000" cy="900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B7A3CC0-D2F8-4421-BFC5-9404BD550190}"/>
              </a:ext>
            </a:extLst>
          </p:cNvPr>
          <p:cNvSpPr txBox="1"/>
          <p:nvPr/>
        </p:nvSpPr>
        <p:spPr>
          <a:xfrm>
            <a:off x="4468063" y="5656592"/>
            <a:ext cx="1881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Déménagement</a:t>
            </a:r>
          </a:p>
        </p:txBody>
      </p:sp>
      <p:pic>
        <p:nvPicPr>
          <p:cNvPr id="29" name="Image 2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7027C7F-5F5B-4B52-8D8C-917535E29E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74" y="3694784"/>
            <a:ext cx="900000" cy="900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007DC34-333F-476B-8B73-F7425057E8C3}"/>
              </a:ext>
            </a:extLst>
          </p:cNvPr>
          <p:cNvSpPr txBox="1"/>
          <p:nvPr/>
        </p:nvSpPr>
        <p:spPr>
          <a:xfrm>
            <a:off x="5758066" y="4554074"/>
            <a:ext cx="208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Accompagnement</a:t>
            </a:r>
          </a:p>
        </p:txBody>
      </p:sp>
      <p:pic>
        <p:nvPicPr>
          <p:cNvPr id="32" name="Image 31" descr="Une image contenant signe, horloge, dessin&#10;&#10;Description générée automatiquement">
            <a:extLst>
              <a:ext uri="{FF2B5EF4-FFF2-40B4-BE49-F238E27FC236}">
                <a16:creationId xmlns:a16="http://schemas.microsoft.com/office/drawing/2014/main" id="{422DFB36-0B99-47B2-A311-EE619198308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23" y="4842365"/>
            <a:ext cx="900000" cy="90000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1730A329-E4E2-4D38-8D78-921DF0D68B5B}"/>
              </a:ext>
            </a:extLst>
          </p:cNvPr>
          <p:cNvSpPr txBox="1"/>
          <p:nvPr/>
        </p:nvSpPr>
        <p:spPr>
          <a:xfrm>
            <a:off x="7255057" y="5722878"/>
            <a:ext cx="2082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</a:t>
            </a:r>
          </a:p>
        </p:txBody>
      </p:sp>
      <p:pic>
        <p:nvPicPr>
          <p:cNvPr id="34" name="Image 3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E0C4B7C-456A-4C02-812F-4EE774B5584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787" y="3694784"/>
            <a:ext cx="900000" cy="90000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5FE2C8B7-9B87-448D-B783-9ED00CED3F19}"/>
              </a:ext>
            </a:extLst>
          </p:cNvPr>
          <p:cNvSpPr txBox="1"/>
          <p:nvPr/>
        </p:nvSpPr>
        <p:spPr>
          <a:xfrm>
            <a:off x="8544272" y="4523255"/>
            <a:ext cx="2287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Mobilier &amp; Ergonomie</a:t>
            </a:r>
          </a:p>
        </p:txBody>
      </p:sp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C85F0A9-2CFB-4F84-87F1-F2742D7C99D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11" y="4842365"/>
            <a:ext cx="900000" cy="900000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A52E3D69-6E45-4521-859C-F8DE5A15B30D}"/>
              </a:ext>
            </a:extLst>
          </p:cNvPr>
          <p:cNvGrpSpPr/>
          <p:nvPr/>
        </p:nvGrpSpPr>
        <p:grpSpPr>
          <a:xfrm>
            <a:off x="472843" y="1778196"/>
            <a:ext cx="3540548" cy="4055100"/>
            <a:chOff x="7338" y="3860751"/>
            <a:chExt cx="3540548" cy="4055100"/>
          </a:xfrm>
        </p:grpSpPr>
        <p:sp>
          <p:nvSpPr>
            <p:cNvPr id="43" name="Rectangle : avec coins arrondis en diagonale 42">
              <a:extLst>
                <a:ext uri="{FF2B5EF4-FFF2-40B4-BE49-F238E27FC236}">
                  <a16:creationId xmlns:a16="http://schemas.microsoft.com/office/drawing/2014/main" id="{D6D0E29B-8C77-4FF6-B08F-20EF710EFADD}"/>
                </a:ext>
              </a:extLst>
            </p:cNvPr>
            <p:cNvSpPr/>
            <p:nvPr/>
          </p:nvSpPr>
          <p:spPr>
            <a:xfrm>
              <a:off x="7338" y="3860751"/>
              <a:ext cx="3540547" cy="40551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4" name="ZoneTexte 14">
              <a:extLst>
                <a:ext uri="{FF2B5EF4-FFF2-40B4-BE49-F238E27FC236}">
                  <a16:creationId xmlns:a16="http://schemas.microsoft.com/office/drawing/2014/main" id="{A5FA5721-B143-4FED-BAE7-D57AB94CC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4" y="4012218"/>
              <a:ext cx="3465602" cy="39036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buNone/>
                <a:defRPr/>
              </a:pPr>
              <a:r>
                <a:rPr 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Due diligence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Audit spatial, fonctionnel &amp; technique, 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Etude faisabilités capacitaires,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Mise en conformité,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Valorisation du bâti,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Analyse des surfaces, de la trame,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Optimisation des surfaces,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Réglementations,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Rentabilité et qualification des surfaces par étude de la trame structurelle du bâti</a:t>
              </a:r>
            </a:p>
            <a:p>
              <a:pPr>
                <a:defRPr/>
              </a:pPr>
              <a:r>
                <a:rPr lang="fr-FR" altLang="fr-FR" sz="1200" dirty="0" err="1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Pré-programmation</a:t>
              </a: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Analyse comparée d’immeubles,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Bench mark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E212669-2010-46DA-B8C2-C75E82EFA4A1}"/>
              </a:ext>
            </a:extLst>
          </p:cNvPr>
          <p:cNvGrpSpPr/>
          <p:nvPr/>
        </p:nvGrpSpPr>
        <p:grpSpPr>
          <a:xfrm>
            <a:off x="491464" y="1783390"/>
            <a:ext cx="3540548" cy="2016224"/>
            <a:chOff x="4332313" y="6163323"/>
            <a:chExt cx="3540548" cy="2016224"/>
          </a:xfrm>
        </p:grpSpPr>
        <p:sp>
          <p:nvSpPr>
            <p:cNvPr id="50" name="Rectangle : avec coins arrondis en diagonale 49">
              <a:extLst>
                <a:ext uri="{FF2B5EF4-FFF2-40B4-BE49-F238E27FC236}">
                  <a16:creationId xmlns:a16="http://schemas.microsoft.com/office/drawing/2014/main" id="{2ADBE5E0-9948-42D3-8278-66F5B069F51A}"/>
                </a:ext>
              </a:extLst>
            </p:cNvPr>
            <p:cNvSpPr/>
            <p:nvPr/>
          </p:nvSpPr>
          <p:spPr>
            <a:xfrm>
              <a:off x="4332313" y="6163323"/>
              <a:ext cx="3540547" cy="201622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14">
              <a:extLst>
                <a:ext uri="{FF2B5EF4-FFF2-40B4-BE49-F238E27FC236}">
                  <a16:creationId xmlns:a16="http://schemas.microsoft.com/office/drawing/2014/main" id="{E56FE334-660F-4615-B66E-AB447B862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14790"/>
              <a:ext cx="3465602" cy="1713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Faisabilités utilisateurs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Audit &amp;  expertises fonctionnelle &amp; technique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Approche capacitaire selon effectif cible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Macro zoning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Approche budgétaire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D8312D4-B8FC-4CB8-8B68-1766C1A18538}"/>
              </a:ext>
            </a:extLst>
          </p:cNvPr>
          <p:cNvGrpSpPr/>
          <p:nvPr/>
        </p:nvGrpSpPr>
        <p:grpSpPr>
          <a:xfrm>
            <a:off x="484861" y="1772064"/>
            <a:ext cx="3540548" cy="2016224"/>
            <a:chOff x="7338" y="3860751"/>
            <a:chExt cx="3540548" cy="2016224"/>
          </a:xfrm>
        </p:grpSpPr>
        <p:sp>
          <p:nvSpPr>
            <p:cNvPr id="31" name="Rectangle : avec coins arrondis en diagonale 30">
              <a:extLst>
                <a:ext uri="{FF2B5EF4-FFF2-40B4-BE49-F238E27FC236}">
                  <a16:creationId xmlns:a16="http://schemas.microsoft.com/office/drawing/2014/main" id="{E369F5D9-D0C9-4311-BA57-7DDE4BA6DACD}"/>
                </a:ext>
              </a:extLst>
            </p:cNvPr>
            <p:cNvSpPr/>
            <p:nvPr/>
          </p:nvSpPr>
          <p:spPr>
            <a:xfrm>
              <a:off x="7338" y="3860751"/>
              <a:ext cx="3540547" cy="201622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14">
              <a:extLst>
                <a:ext uri="{FF2B5EF4-FFF2-40B4-BE49-F238E27FC236}">
                  <a16:creationId xmlns:a16="http://schemas.microsoft.com/office/drawing/2014/main" id="{B1BB6036-45C1-4820-9732-03CD90A67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4" y="4012218"/>
              <a:ext cx="3465602" cy="15286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Programmation fonctionnelle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Prise de données, relevés, &amp; Inventaires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Campagne d’interviews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Élaboration du cahier des charges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Recherche immeuble</a:t>
              </a:r>
              <a:endParaRPr lang="fr-FR" altLang="fr-FR" sz="1200" b="1" dirty="0">
                <a:solidFill>
                  <a:srgbClr val="731A5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B57823E-41E9-4F37-87EA-FAAE8ACF0E91}"/>
              </a:ext>
            </a:extLst>
          </p:cNvPr>
          <p:cNvGrpSpPr/>
          <p:nvPr/>
        </p:nvGrpSpPr>
        <p:grpSpPr>
          <a:xfrm>
            <a:off x="486923" y="1783274"/>
            <a:ext cx="3540548" cy="3080474"/>
            <a:chOff x="7338" y="3860751"/>
            <a:chExt cx="3540548" cy="3080474"/>
          </a:xfrm>
        </p:grpSpPr>
        <p:sp>
          <p:nvSpPr>
            <p:cNvPr id="39" name="Rectangle : avec coins arrondis en diagonale 38">
              <a:extLst>
                <a:ext uri="{FF2B5EF4-FFF2-40B4-BE49-F238E27FC236}">
                  <a16:creationId xmlns:a16="http://schemas.microsoft.com/office/drawing/2014/main" id="{E2EEF0AA-CE7D-434F-A7F1-B99219297618}"/>
                </a:ext>
              </a:extLst>
            </p:cNvPr>
            <p:cNvSpPr/>
            <p:nvPr/>
          </p:nvSpPr>
          <p:spPr>
            <a:xfrm>
              <a:off x="7338" y="3860751"/>
              <a:ext cx="3540547" cy="308047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0" name="ZoneTexte 14">
              <a:extLst>
                <a:ext uri="{FF2B5EF4-FFF2-40B4-BE49-F238E27FC236}">
                  <a16:creationId xmlns:a16="http://schemas.microsoft.com/office/drawing/2014/main" id="{84714500-9D06-4256-8173-DDCBAD484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4" y="4012218"/>
              <a:ext cx="3465602" cy="28366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171450" indent="-171450"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Calibri" pitchFamily="34" charset="0"/>
                </a:rPr>
                <a:t> </a:t>
              </a: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Maîtrise d’œuvre de Conception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Harmonie générale d’un plateau 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Étude des locaux spécifiques (Hall d’accueil, RIE, etc….)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Design d’espace &amp; agencement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Interfaces entre Propriétaire, BET &amp; Bureau de Contrôle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DCE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Approche budgétaire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Planning prévisionnel général</a:t>
              </a:r>
              <a:endParaRPr lang="fr-FR" altLang="fr-FR" sz="1200" b="1" dirty="0">
                <a:solidFill>
                  <a:srgbClr val="731A5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E1E62C0-E2BA-492D-9A8A-35CCB5673D7E}"/>
              </a:ext>
            </a:extLst>
          </p:cNvPr>
          <p:cNvGrpSpPr/>
          <p:nvPr/>
        </p:nvGrpSpPr>
        <p:grpSpPr>
          <a:xfrm>
            <a:off x="485809" y="1799997"/>
            <a:ext cx="3540548" cy="3080474"/>
            <a:chOff x="7338" y="3860751"/>
            <a:chExt cx="3540548" cy="3080474"/>
          </a:xfrm>
        </p:grpSpPr>
        <p:sp>
          <p:nvSpPr>
            <p:cNvPr id="45" name="Rectangle : avec coins arrondis en diagonale 44">
              <a:extLst>
                <a:ext uri="{FF2B5EF4-FFF2-40B4-BE49-F238E27FC236}">
                  <a16:creationId xmlns:a16="http://schemas.microsoft.com/office/drawing/2014/main" id="{0DA25402-A03A-49BF-86D4-ED78DFA91AE2}"/>
                </a:ext>
              </a:extLst>
            </p:cNvPr>
            <p:cNvSpPr/>
            <p:nvPr/>
          </p:nvSpPr>
          <p:spPr>
            <a:xfrm>
              <a:off x="7338" y="3860751"/>
              <a:ext cx="3540547" cy="308047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ZoneTexte 14">
              <a:extLst>
                <a:ext uri="{FF2B5EF4-FFF2-40B4-BE49-F238E27FC236}">
                  <a16:creationId xmlns:a16="http://schemas.microsoft.com/office/drawing/2014/main" id="{3F6B17B3-66B8-44A3-858F-5466D6F10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4" y="4012218"/>
              <a:ext cx="3465602" cy="25801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171450" indent="-171450"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Maîtrise d’œuvre d’exécution / OPC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Quantification des données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Rédaction du DCE / CCAP / CCTP (Pièces écrites &amp; graphiques) TCE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Appel d’offres &amp; synthèse analytique des offres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Interface entre Propriétaire, BET &amp; Bureau de Contrôle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OPC travaux TCE et suivi financier  &amp; ordres de service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EC85F324-D737-4E42-8DE2-9BAA401083E7}"/>
              </a:ext>
            </a:extLst>
          </p:cNvPr>
          <p:cNvGrpSpPr/>
          <p:nvPr/>
        </p:nvGrpSpPr>
        <p:grpSpPr>
          <a:xfrm>
            <a:off x="505650" y="1760738"/>
            <a:ext cx="3540548" cy="1794681"/>
            <a:chOff x="4332313" y="6163323"/>
            <a:chExt cx="3540548" cy="1902827"/>
          </a:xfrm>
        </p:grpSpPr>
        <p:sp>
          <p:nvSpPr>
            <p:cNvPr id="48" name="Rectangle : avec coins arrondis en diagonale 47">
              <a:extLst>
                <a:ext uri="{FF2B5EF4-FFF2-40B4-BE49-F238E27FC236}">
                  <a16:creationId xmlns:a16="http://schemas.microsoft.com/office/drawing/2014/main" id="{4591131C-E574-40EC-88D8-24CA04F6C3EE}"/>
                </a:ext>
              </a:extLst>
            </p:cNvPr>
            <p:cNvSpPr/>
            <p:nvPr/>
          </p:nvSpPr>
          <p:spPr>
            <a:xfrm>
              <a:off x="4332313" y="6163323"/>
              <a:ext cx="3540547" cy="1902827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2" name="ZoneTexte 14">
              <a:extLst>
                <a:ext uri="{FF2B5EF4-FFF2-40B4-BE49-F238E27FC236}">
                  <a16:creationId xmlns:a16="http://schemas.microsoft.com/office/drawing/2014/main" id="{9BCD517A-3FA4-4E91-8C53-F7F0568B7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14790"/>
              <a:ext cx="3465602" cy="1267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Space planning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Macro zoning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Concept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Micro zoning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Agencement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221ADAFA-64A8-4F3D-AF67-4C8D231E18A8}"/>
              </a:ext>
            </a:extLst>
          </p:cNvPr>
          <p:cNvGrpSpPr/>
          <p:nvPr/>
        </p:nvGrpSpPr>
        <p:grpSpPr>
          <a:xfrm>
            <a:off x="488822" y="1773551"/>
            <a:ext cx="3540548" cy="2161975"/>
            <a:chOff x="4332313" y="6163323"/>
            <a:chExt cx="3540548" cy="1793167"/>
          </a:xfrm>
        </p:grpSpPr>
        <p:sp>
          <p:nvSpPr>
            <p:cNvPr id="54" name="Rectangle : avec coins arrondis en diagonale 53">
              <a:extLst>
                <a:ext uri="{FF2B5EF4-FFF2-40B4-BE49-F238E27FC236}">
                  <a16:creationId xmlns:a16="http://schemas.microsoft.com/office/drawing/2014/main" id="{4D6CD408-A365-4C73-B2BA-33798161D003}"/>
                </a:ext>
              </a:extLst>
            </p:cNvPr>
            <p:cNvSpPr/>
            <p:nvPr/>
          </p:nvSpPr>
          <p:spPr>
            <a:xfrm>
              <a:off x="4332313" y="6163323"/>
              <a:ext cx="3540547" cy="162231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ZoneTexte 14">
              <a:extLst>
                <a:ext uri="{FF2B5EF4-FFF2-40B4-BE49-F238E27FC236}">
                  <a16:creationId xmlns:a16="http://schemas.microsoft.com/office/drawing/2014/main" id="{EB63398B-AD82-469F-8619-7778CAC89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14790"/>
              <a:ext cx="3465602" cy="1641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171450" indent="-171450">
                <a:spcBef>
                  <a:spcPts val="0"/>
                </a:spcBef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Étude mobilier </a:t>
              </a:r>
            </a:p>
            <a:p>
              <a:pPr marL="171450" indent="-171450">
                <a:spcBef>
                  <a:spcPts val="0"/>
                </a:spcBef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   &amp; ergonomie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Inventaire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Base de données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DCE mobilier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OPC mobilier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6803486F-EE9A-480D-A91A-AFC425AC6436}"/>
              </a:ext>
            </a:extLst>
          </p:cNvPr>
          <p:cNvGrpSpPr/>
          <p:nvPr/>
        </p:nvGrpSpPr>
        <p:grpSpPr>
          <a:xfrm>
            <a:off x="474934" y="1767616"/>
            <a:ext cx="3540548" cy="2294189"/>
            <a:chOff x="4332313" y="6163323"/>
            <a:chExt cx="3540548" cy="1902827"/>
          </a:xfrm>
        </p:grpSpPr>
        <p:sp>
          <p:nvSpPr>
            <p:cNvPr id="57" name="Rectangle : avec coins arrondis en diagonale 56">
              <a:extLst>
                <a:ext uri="{FF2B5EF4-FFF2-40B4-BE49-F238E27FC236}">
                  <a16:creationId xmlns:a16="http://schemas.microsoft.com/office/drawing/2014/main" id="{7A79FEE6-F6EE-48C3-A59E-C83C4197ED1B}"/>
                </a:ext>
              </a:extLst>
            </p:cNvPr>
            <p:cNvSpPr/>
            <p:nvPr/>
          </p:nvSpPr>
          <p:spPr>
            <a:xfrm>
              <a:off x="4332313" y="6163323"/>
              <a:ext cx="3540547" cy="1902827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ZoneTexte 14">
              <a:extLst>
                <a:ext uri="{FF2B5EF4-FFF2-40B4-BE49-F238E27FC236}">
                  <a16:creationId xmlns:a16="http://schemas.microsoft.com/office/drawing/2014/main" id="{ADA75E0C-DEE3-4281-B801-FFD0CB0A1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14791"/>
              <a:ext cx="3465602" cy="17273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Communication du projet  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Présentation en CHSCT et animation de réunions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Concept &amp; Guide Line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Réalisation de supports de communication de projet (Images 3D, films, visites virtuelles….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Réalisation de livrets d’accueil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3008E60-488C-41FF-AFC2-6FDE56B89E54}"/>
              </a:ext>
            </a:extLst>
          </p:cNvPr>
          <p:cNvGrpSpPr/>
          <p:nvPr/>
        </p:nvGrpSpPr>
        <p:grpSpPr>
          <a:xfrm>
            <a:off x="492576" y="1867221"/>
            <a:ext cx="3540548" cy="1955982"/>
            <a:chOff x="4332313" y="6163323"/>
            <a:chExt cx="3540548" cy="1622314"/>
          </a:xfrm>
        </p:grpSpPr>
        <p:sp>
          <p:nvSpPr>
            <p:cNvPr id="60" name="Rectangle : avec coins arrondis en diagonale 59">
              <a:extLst>
                <a:ext uri="{FF2B5EF4-FFF2-40B4-BE49-F238E27FC236}">
                  <a16:creationId xmlns:a16="http://schemas.microsoft.com/office/drawing/2014/main" id="{E03FB87C-F2B2-42FB-960B-44FB7610CD23}"/>
                </a:ext>
              </a:extLst>
            </p:cNvPr>
            <p:cNvSpPr/>
            <p:nvPr/>
          </p:nvSpPr>
          <p:spPr>
            <a:xfrm>
              <a:off x="4332313" y="6163323"/>
              <a:ext cx="3540547" cy="162231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1" name="ZoneTexte 14">
              <a:extLst>
                <a:ext uri="{FF2B5EF4-FFF2-40B4-BE49-F238E27FC236}">
                  <a16:creationId xmlns:a16="http://schemas.microsoft.com/office/drawing/2014/main" id="{92B3F724-18CC-4E4E-A962-4C10B17A0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14790"/>
              <a:ext cx="3465602" cy="12678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Pilotage des transferts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DCE transferts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Appel d’offres &amp; synthèse des offres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Constitution de BDD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31A5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OPC transfert &amp; logistique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568AC2D1-8BC9-4590-8D5B-6015820A0C30}"/>
              </a:ext>
            </a:extLst>
          </p:cNvPr>
          <p:cNvGrpSpPr/>
          <p:nvPr/>
        </p:nvGrpSpPr>
        <p:grpSpPr>
          <a:xfrm>
            <a:off x="492167" y="1773803"/>
            <a:ext cx="3540548" cy="1955981"/>
            <a:chOff x="4332313" y="6163323"/>
            <a:chExt cx="3540548" cy="1622314"/>
          </a:xfrm>
        </p:grpSpPr>
        <p:sp>
          <p:nvSpPr>
            <p:cNvPr id="63" name="Rectangle : avec coins arrondis en diagonale 62">
              <a:extLst>
                <a:ext uri="{FF2B5EF4-FFF2-40B4-BE49-F238E27FC236}">
                  <a16:creationId xmlns:a16="http://schemas.microsoft.com/office/drawing/2014/main" id="{0728A8BD-7D2C-4C84-A8FB-877B691100B2}"/>
                </a:ext>
              </a:extLst>
            </p:cNvPr>
            <p:cNvSpPr/>
            <p:nvPr/>
          </p:nvSpPr>
          <p:spPr>
            <a:xfrm>
              <a:off x="4332313" y="6163323"/>
              <a:ext cx="3540547" cy="162231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4" name="ZoneTexte 14">
              <a:extLst>
                <a:ext uri="{FF2B5EF4-FFF2-40B4-BE49-F238E27FC236}">
                  <a16:creationId xmlns:a16="http://schemas.microsoft.com/office/drawing/2014/main" id="{7DBA3871-9275-48E7-BC07-635BFC5F18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14790"/>
              <a:ext cx="3465602" cy="1467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Accompagnement</a:t>
              </a:r>
            </a:p>
            <a:p>
              <a:r>
                <a:rPr 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Renforcer le </a:t>
              </a:r>
              <a:r>
                <a:rPr lang="fr-FR" sz="1200" dirty="0" err="1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sponsorship</a:t>
              </a:r>
              <a:r>
                <a:rPr 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du projet</a:t>
              </a:r>
            </a:p>
            <a:p>
              <a:r>
                <a:rPr 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Faire de managers les premiers ambassadeurs</a:t>
              </a:r>
            </a:p>
            <a:p>
              <a:r>
                <a:rPr 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Apporter une attention à la communication sociale</a:t>
              </a:r>
              <a:br>
                <a:rPr lang="fr-FR" sz="1200" b="1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 </a:t>
              </a:r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34A01F6B-A115-4D1B-B582-39002DEAFD08}"/>
              </a:ext>
            </a:extLst>
          </p:cNvPr>
          <p:cNvSpPr txBox="1"/>
          <p:nvPr/>
        </p:nvSpPr>
        <p:spPr>
          <a:xfrm>
            <a:off x="4799254" y="6230646"/>
            <a:ext cx="3057769" cy="33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Survoler les billes pour plus d’informations</a:t>
            </a:r>
          </a:p>
        </p:txBody>
      </p:sp>
    </p:spTree>
    <p:extLst>
      <p:ext uri="{BB962C8B-B14F-4D97-AF65-F5344CB8AC3E}">
        <p14:creationId xmlns:p14="http://schemas.microsoft.com/office/powerpoint/2010/main" val="332821382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00C25369-DF22-461C-AC51-A97695447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Etudes de faisabilités pour le siège</a:t>
            </a:r>
          </a:p>
        </p:txBody>
      </p:sp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09D3E39-8B77-485A-A29B-5ECB3AEA55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79" y="5791988"/>
            <a:ext cx="1225965" cy="441567"/>
          </a:xfrm>
          <a:prstGeom prst="rect">
            <a:avLst/>
          </a:prstGeom>
        </p:spPr>
      </p:pic>
      <p:pic>
        <p:nvPicPr>
          <p:cNvPr id="2" name="Image 1" descr="Une image contenant table, propriété, Biens immobiliers, table basse&#10;&#10;Description générée automatiquement">
            <a:extLst>
              <a:ext uri="{FF2B5EF4-FFF2-40B4-BE49-F238E27FC236}">
                <a16:creationId xmlns:a16="http://schemas.microsoft.com/office/drawing/2014/main" id="{91C8B241-82FE-988A-D524-70EBF1BA8F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" y="1416817"/>
            <a:ext cx="3352470" cy="2203243"/>
          </a:xfrm>
          <a:prstGeom prst="rect">
            <a:avLst/>
          </a:prstGeom>
        </p:spPr>
      </p:pic>
      <p:pic>
        <p:nvPicPr>
          <p:cNvPr id="4" name="Image 3" descr="Une image contenant sol, intérieur, meubles, décoration d’intérieur&#10;&#10;Description générée automatiquement">
            <a:extLst>
              <a:ext uri="{FF2B5EF4-FFF2-40B4-BE49-F238E27FC236}">
                <a16:creationId xmlns:a16="http://schemas.microsoft.com/office/drawing/2014/main" id="{17E589C3-96BC-28A1-4B1A-34EE237FFB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14" y="1380436"/>
            <a:ext cx="3352471" cy="2185811"/>
          </a:xfrm>
          <a:prstGeom prst="rect">
            <a:avLst/>
          </a:prstGeom>
        </p:spPr>
      </p:pic>
      <p:pic>
        <p:nvPicPr>
          <p:cNvPr id="8" name="Image 7" descr="Une image contenant pot de fleurs, plante d’intérieur, plein air, bâtiment&#10;&#10;Description générée automatiquement">
            <a:extLst>
              <a:ext uri="{FF2B5EF4-FFF2-40B4-BE49-F238E27FC236}">
                <a16:creationId xmlns:a16="http://schemas.microsoft.com/office/drawing/2014/main" id="{B210BD2A-6F05-6650-35FA-BBE6CCB7AE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" y="3725096"/>
            <a:ext cx="4204114" cy="2364814"/>
          </a:xfrm>
          <a:prstGeom prst="rect">
            <a:avLst/>
          </a:prstGeom>
        </p:spPr>
      </p:pic>
      <p:pic>
        <p:nvPicPr>
          <p:cNvPr id="20" name="Image 19" descr="Une image contenant plein air, plante d’intérieur, pot de fleurs, sol&#10;&#10;Description générée automatiquement">
            <a:extLst>
              <a:ext uri="{FF2B5EF4-FFF2-40B4-BE49-F238E27FC236}">
                <a16:creationId xmlns:a16="http://schemas.microsoft.com/office/drawing/2014/main" id="{19D794D3-7379-F88F-5EC2-E63B1A7796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42" y="3725096"/>
            <a:ext cx="4204114" cy="2364814"/>
          </a:xfrm>
          <a:prstGeom prst="rect">
            <a:avLst/>
          </a:prstGeom>
        </p:spPr>
      </p:pic>
      <p:pic>
        <p:nvPicPr>
          <p:cNvPr id="22" name="Image 21" descr="Une image contenant bâtiment, plein air, plante d’intérieur, plante&#10;&#10;Description générée automatiquement">
            <a:extLst>
              <a:ext uri="{FF2B5EF4-FFF2-40B4-BE49-F238E27FC236}">
                <a16:creationId xmlns:a16="http://schemas.microsoft.com/office/drawing/2014/main" id="{34914394-07A0-7589-C9A6-398CF5DEEE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859" y="1380436"/>
            <a:ext cx="3850985" cy="21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3958"/>
      </p:ext>
    </p:extLst>
  </p:cSld>
  <p:clrMapOvr>
    <a:masterClrMapping/>
  </p:clrMapOvr>
  <p:transition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C12E4FC-735E-4E77-B3FF-DAC94D689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Maquette BIM</a:t>
            </a:r>
          </a:p>
        </p:txBody>
      </p:sp>
      <p:pic>
        <p:nvPicPr>
          <p:cNvPr id="4" name="Image 3" descr="Une image contenant circuit, équipement électronique&#10;&#10;Description générée automatiquement">
            <a:extLst>
              <a:ext uri="{FF2B5EF4-FFF2-40B4-BE49-F238E27FC236}">
                <a16:creationId xmlns:a16="http://schemas.microsoft.com/office/drawing/2014/main" id="{AE43EE21-E412-4F33-8C81-5A11EF6A8F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0" y="1400234"/>
            <a:ext cx="5517740" cy="4842737"/>
          </a:xfrm>
          <a:prstGeom prst="rect">
            <a:avLst/>
          </a:prstGeom>
        </p:spPr>
      </p:pic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BC21AA-2135-4126-9939-86B8CDE5BB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024" y="5801404"/>
            <a:ext cx="1225965" cy="441567"/>
          </a:xfrm>
          <a:prstGeom prst="rect">
            <a:avLst/>
          </a:prstGeom>
        </p:spPr>
      </p:pic>
      <p:pic>
        <p:nvPicPr>
          <p:cNvPr id="10" name="Image 9" descr="Une image contenant intérieur, éléments, encombré, meubles&#10;&#10;Description générée automatiquement">
            <a:extLst>
              <a:ext uri="{FF2B5EF4-FFF2-40B4-BE49-F238E27FC236}">
                <a16:creationId xmlns:a16="http://schemas.microsoft.com/office/drawing/2014/main" id="{82D521E7-7B02-4BD9-9989-4DEE299AA9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81" y="1353208"/>
            <a:ext cx="3415559" cy="1970778"/>
          </a:xfrm>
          <a:prstGeom prst="rect">
            <a:avLst/>
          </a:prstGeom>
        </p:spPr>
      </p:pic>
      <p:pic>
        <p:nvPicPr>
          <p:cNvPr id="12" name="Image 11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6962920-0865-4974-B933-71A6C1FDC8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79" y="3558197"/>
            <a:ext cx="3597563" cy="2075794"/>
          </a:xfrm>
          <a:prstGeom prst="rect">
            <a:avLst/>
          </a:prstGeom>
        </p:spPr>
      </p:pic>
      <p:pic>
        <p:nvPicPr>
          <p:cNvPr id="14" name="Image 13" descr="Une image contenant intérieur, plafond&#10;&#10;Description générée automatiquement">
            <a:extLst>
              <a:ext uri="{FF2B5EF4-FFF2-40B4-BE49-F238E27FC236}">
                <a16:creationId xmlns:a16="http://schemas.microsoft.com/office/drawing/2014/main" id="{FD2E9527-59A3-4058-BA66-EF4DBE2CE2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2" y="1353208"/>
            <a:ext cx="3415559" cy="19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8080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C1552E-F313-B3AD-6495-A047F7C32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Aménagement</a:t>
            </a:r>
          </a:p>
          <a:p>
            <a:endParaRPr lang="fr-FR" dirty="0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D9FB92B-E840-9DF8-6A4C-370937BE46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024" y="5801404"/>
            <a:ext cx="1225965" cy="441567"/>
          </a:xfrm>
          <a:prstGeom prst="rect">
            <a:avLst/>
          </a:prstGeom>
        </p:spPr>
      </p:pic>
      <p:pic>
        <p:nvPicPr>
          <p:cNvPr id="14" name="Image 13" descr="Une image contenant Modèle réduit, plein air&#10;&#10;Description générée automatiquement">
            <a:extLst>
              <a:ext uri="{FF2B5EF4-FFF2-40B4-BE49-F238E27FC236}">
                <a16:creationId xmlns:a16="http://schemas.microsoft.com/office/drawing/2014/main" id="{24CFE8E7-13CF-82FC-4A95-6A301A7070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" y="1900377"/>
            <a:ext cx="5045883" cy="2977071"/>
          </a:xfrm>
          <a:prstGeom prst="rect">
            <a:avLst/>
          </a:prstGeom>
        </p:spPr>
      </p:pic>
      <p:pic>
        <p:nvPicPr>
          <p:cNvPr id="9" name="Image 8" descr="Une image contenant intérieur, mur, décoration d’intérieur, lit&#10;&#10;Description générée automatiquement">
            <a:extLst>
              <a:ext uri="{FF2B5EF4-FFF2-40B4-BE49-F238E27FC236}">
                <a16:creationId xmlns:a16="http://schemas.microsoft.com/office/drawing/2014/main" id="{A8E97C36-F8FD-4F05-7CFA-B13963BE55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18" y="1529380"/>
            <a:ext cx="3119043" cy="1840235"/>
          </a:xfrm>
          <a:prstGeom prst="rect">
            <a:avLst/>
          </a:prstGeom>
        </p:spPr>
      </p:pic>
      <p:pic>
        <p:nvPicPr>
          <p:cNvPr id="13" name="Image 12" descr="Une image contenant meubles, intérieur, mur, table&#10;&#10;Description générée automatiquement">
            <a:extLst>
              <a:ext uri="{FF2B5EF4-FFF2-40B4-BE49-F238E27FC236}">
                <a16:creationId xmlns:a16="http://schemas.microsoft.com/office/drawing/2014/main" id="{AEB69196-EB93-E525-2765-34328912B8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04" y="1529380"/>
            <a:ext cx="2993885" cy="1899620"/>
          </a:xfrm>
          <a:prstGeom prst="rect">
            <a:avLst/>
          </a:prstGeom>
        </p:spPr>
      </p:pic>
      <p:pic>
        <p:nvPicPr>
          <p:cNvPr id="16" name="Image 15" descr="Une image contenant meubles, intérieur, décoration d’intérieur, table basse&#10;&#10;Description générée automatiquement">
            <a:extLst>
              <a:ext uri="{FF2B5EF4-FFF2-40B4-BE49-F238E27FC236}">
                <a16:creationId xmlns:a16="http://schemas.microsoft.com/office/drawing/2014/main" id="{87B16881-E213-34F1-6999-3F2BA81AC0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04" y="3560504"/>
            <a:ext cx="2993885" cy="2115180"/>
          </a:xfrm>
          <a:prstGeom prst="rect">
            <a:avLst/>
          </a:prstGeom>
        </p:spPr>
      </p:pic>
      <p:pic>
        <p:nvPicPr>
          <p:cNvPr id="25" name="Image 24" descr="Une image contenant intérieur, mur, sol, meubles&#10;&#10;Description générée automatiquement">
            <a:extLst>
              <a:ext uri="{FF2B5EF4-FFF2-40B4-BE49-F238E27FC236}">
                <a16:creationId xmlns:a16="http://schemas.microsoft.com/office/drawing/2014/main" id="{7D50C8AB-6846-A0CD-051F-878A171790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18" y="3580263"/>
            <a:ext cx="3203307" cy="21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9994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680E-89F5-4381-4A1F-88F20B56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E409EE-B8C1-2003-F25E-CFE8A3A1BF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Aménagement</a:t>
            </a:r>
          </a:p>
          <a:p>
            <a:endParaRPr lang="fr-FR" dirty="0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E30C621-AD04-4CFB-9BED-311D1C197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024" y="5801404"/>
            <a:ext cx="1225965" cy="441567"/>
          </a:xfrm>
          <a:prstGeom prst="rect">
            <a:avLst/>
          </a:prstGeom>
        </p:spPr>
      </p:pic>
      <p:pic>
        <p:nvPicPr>
          <p:cNvPr id="11" name="Image 10" descr="Une image contenant intérieur, meubles, cylindre, sol&#10;&#10;Description générée automatiquement">
            <a:extLst>
              <a:ext uri="{FF2B5EF4-FFF2-40B4-BE49-F238E27FC236}">
                <a16:creationId xmlns:a16="http://schemas.microsoft.com/office/drawing/2014/main" id="{0AF37D14-EEDB-33AD-9C1E-7D27372927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318" y="1358467"/>
            <a:ext cx="1692923" cy="2702875"/>
          </a:xfrm>
          <a:prstGeom prst="rect">
            <a:avLst/>
          </a:prstGeom>
        </p:spPr>
      </p:pic>
      <p:pic>
        <p:nvPicPr>
          <p:cNvPr id="18" name="Image 17" descr="Une image contenant intérieur, mur, Revêtement de sol, plafond&#10;&#10;Description générée automatiquement">
            <a:extLst>
              <a:ext uri="{FF2B5EF4-FFF2-40B4-BE49-F238E27FC236}">
                <a16:creationId xmlns:a16="http://schemas.microsoft.com/office/drawing/2014/main" id="{EC25D92E-38D8-3426-9C37-8BE03227CA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03" y="1358467"/>
            <a:ext cx="2027156" cy="2702874"/>
          </a:xfrm>
          <a:prstGeom prst="rect">
            <a:avLst/>
          </a:prstGeom>
        </p:spPr>
      </p:pic>
      <p:pic>
        <p:nvPicPr>
          <p:cNvPr id="20" name="Image 19" descr="Une image contenant mur, intérieur, décoration d’intérieur, plafond&#10;&#10;Description générée automatiquement">
            <a:extLst>
              <a:ext uri="{FF2B5EF4-FFF2-40B4-BE49-F238E27FC236}">
                <a16:creationId xmlns:a16="http://schemas.microsoft.com/office/drawing/2014/main" id="{A8C0FBAD-E395-4A7A-A7C4-F5823BE17F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80" y="3214816"/>
            <a:ext cx="2362379" cy="2972993"/>
          </a:xfrm>
          <a:prstGeom prst="rect">
            <a:avLst/>
          </a:prstGeom>
        </p:spPr>
      </p:pic>
      <p:pic>
        <p:nvPicPr>
          <p:cNvPr id="22" name="Image 21" descr="Une image contenant intérieur, mur, sol, décoration d’intérieur&#10;&#10;Description générée automatiquement">
            <a:extLst>
              <a:ext uri="{FF2B5EF4-FFF2-40B4-BE49-F238E27FC236}">
                <a16:creationId xmlns:a16="http://schemas.microsoft.com/office/drawing/2014/main" id="{EE7759BC-2443-95D4-F5A0-491AB38CF8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91" y="3214816"/>
            <a:ext cx="2169787" cy="2946625"/>
          </a:xfrm>
          <a:prstGeom prst="rect">
            <a:avLst/>
          </a:prstGeom>
        </p:spPr>
      </p:pic>
      <p:pic>
        <p:nvPicPr>
          <p:cNvPr id="24" name="Image 23" descr="Une image contenant intérieur, mur, sol, Revêtement de sol&#10;&#10;Description générée automatiquement">
            <a:extLst>
              <a:ext uri="{FF2B5EF4-FFF2-40B4-BE49-F238E27FC236}">
                <a16:creationId xmlns:a16="http://schemas.microsoft.com/office/drawing/2014/main" id="{69D1BEE2-C479-F239-25FB-7D1EB1341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7" y="1358467"/>
            <a:ext cx="2459032" cy="27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9876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B9B5BB-832A-4FE5-A5B4-4A6E923C5C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… des études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C01ABE3-25A1-4D07-8777-A284EE3624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245" y="5444836"/>
            <a:ext cx="844064" cy="6650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10D046-8ACA-456B-97BF-6F19F78D24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821" y="4392350"/>
            <a:ext cx="2627856" cy="17175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9C0E80-1995-406D-9DAD-B3F4D0A220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7280" y="2527158"/>
            <a:ext cx="4009155" cy="3398375"/>
          </a:xfrm>
          <a:prstGeom prst="rect">
            <a:avLst/>
          </a:prstGeom>
        </p:spPr>
      </p:pic>
      <p:pic>
        <p:nvPicPr>
          <p:cNvPr id="2" name="Image 1" descr="Une image contenant LEGO, jouet&#10;&#10;Description générée automatiquement">
            <a:extLst>
              <a:ext uri="{FF2B5EF4-FFF2-40B4-BE49-F238E27FC236}">
                <a16:creationId xmlns:a16="http://schemas.microsoft.com/office/drawing/2014/main" id="{701D4375-5B6B-A1BC-D1F9-6BC376BC20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63" y="59354"/>
            <a:ext cx="3353090" cy="41958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73DC93-17B7-C099-7DA0-BB4CE4C92F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64" y="1101638"/>
            <a:ext cx="5449416" cy="39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7884"/>
      </p:ext>
    </p:extLst>
  </p:cSld>
  <p:clrMapOvr>
    <a:masterClrMapping/>
  </p:clrMapOvr>
  <p:transition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3F9496B-5DB6-4494-9269-78B51F4935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245" y="5444836"/>
            <a:ext cx="844064" cy="66502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12AA16-5990-418E-A0B9-537064AA9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 projet…</a:t>
            </a:r>
          </a:p>
        </p:txBody>
      </p:sp>
      <p:pic>
        <p:nvPicPr>
          <p:cNvPr id="18" name="Image 17" descr="Une image contenant intérieur, plafond, table, pièce&#10;&#10;Description générée automatiquement">
            <a:extLst>
              <a:ext uri="{FF2B5EF4-FFF2-40B4-BE49-F238E27FC236}">
                <a16:creationId xmlns:a16="http://schemas.microsoft.com/office/drawing/2014/main" id="{83CFCB45-1D63-4AC8-912E-7430564142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44" y="1495293"/>
            <a:ext cx="5535754" cy="3695116"/>
          </a:xfrm>
          <a:prstGeom prst="rect">
            <a:avLst/>
          </a:prstGeom>
        </p:spPr>
      </p:pic>
      <p:pic>
        <p:nvPicPr>
          <p:cNvPr id="20" name="Image 19" descr="Une image contenant intérieur, plancher, plafond, pièce&#10;&#10;Description générée automatiquement">
            <a:extLst>
              <a:ext uri="{FF2B5EF4-FFF2-40B4-BE49-F238E27FC236}">
                <a16:creationId xmlns:a16="http://schemas.microsoft.com/office/drawing/2014/main" id="{650AA32D-95C0-4D3C-9802-73395B45B4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2" y="1495293"/>
            <a:ext cx="5535754" cy="36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1146"/>
      </p:ext>
    </p:extLst>
  </p:cSld>
  <p:clrMapOvr>
    <a:masterClrMapping/>
  </p:clrMapOvr>
  <p:transition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3F9496B-5DB6-4494-9269-78B51F4935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245" y="5444836"/>
            <a:ext cx="844064" cy="66502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12AA16-5990-418E-A0B9-537064AA9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 projet…</a:t>
            </a:r>
          </a:p>
        </p:txBody>
      </p:sp>
      <p:pic>
        <p:nvPicPr>
          <p:cNvPr id="8" name="Image 7" descr="Une image contenant intérieur, plafond, pièce, brun&#10;&#10;Description générée automatiquement">
            <a:extLst>
              <a:ext uri="{FF2B5EF4-FFF2-40B4-BE49-F238E27FC236}">
                <a16:creationId xmlns:a16="http://schemas.microsoft.com/office/drawing/2014/main" id="{40FFA647-810D-42DC-A07E-EF542F8D04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2" y="1495293"/>
            <a:ext cx="5535754" cy="3695116"/>
          </a:xfrm>
          <a:prstGeom prst="rect">
            <a:avLst/>
          </a:prstGeom>
        </p:spPr>
      </p:pic>
      <p:pic>
        <p:nvPicPr>
          <p:cNvPr id="9" name="Image 8" descr="Une image contenant intérieur, bâtiment, pièce, plancher&#10;&#10;Description générée automatiquement">
            <a:extLst>
              <a:ext uri="{FF2B5EF4-FFF2-40B4-BE49-F238E27FC236}">
                <a16:creationId xmlns:a16="http://schemas.microsoft.com/office/drawing/2014/main" id="{C21B2F66-F319-4714-BF09-F66ABEFB82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44" y="1495293"/>
            <a:ext cx="5535754" cy="36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37949"/>
      </p:ext>
    </p:extLst>
  </p:cSld>
  <p:clrMapOvr>
    <a:masterClrMapping/>
  </p:clrMapOvr>
  <p:transition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3F9496B-5DB6-4494-9269-78B51F4935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245" y="5444836"/>
            <a:ext cx="844064" cy="66502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12AA16-5990-418E-A0B9-537064AA9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Un projet…</a:t>
            </a:r>
          </a:p>
        </p:txBody>
      </p:sp>
      <p:pic>
        <p:nvPicPr>
          <p:cNvPr id="10" name="Image 9" descr="Une image contenant intérieur, bâtiment, pièce, blanc&#10;&#10;Description générée automatiquement">
            <a:extLst>
              <a:ext uri="{FF2B5EF4-FFF2-40B4-BE49-F238E27FC236}">
                <a16:creationId xmlns:a16="http://schemas.microsoft.com/office/drawing/2014/main" id="{1CEA8C04-6935-4FF4-BCCE-AF67830D96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7" y="1495038"/>
            <a:ext cx="2468509" cy="3695372"/>
          </a:xfrm>
          <a:prstGeom prst="rect">
            <a:avLst/>
          </a:prstGeom>
        </p:spPr>
      </p:pic>
      <p:pic>
        <p:nvPicPr>
          <p:cNvPr id="14" name="Image 13" descr="Une image contenant plancher, intérieur, bâtiment, pièce&#10;&#10;Description générée automatiquement">
            <a:extLst>
              <a:ext uri="{FF2B5EF4-FFF2-40B4-BE49-F238E27FC236}">
                <a16:creationId xmlns:a16="http://schemas.microsoft.com/office/drawing/2014/main" id="{46EDED06-C4AC-47D3-9941-D2FBDECB0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50" y="1495037"/>
            <a:ext cx="2468509" cy="3695372"/>
          </a:xfrm>
          <a:prstGeom prst="rect">
            <a:avLst/>
          </a:prstGeom>
        </p:spPr>
      </p:pic>
      <p:pic>
        <p:nvPicPr>
          <p:cNvPr id="11" name="Image 10" descr="Une image contenant intérieur, plafond, fenêtre, grand&#10;&#10;Description générée automatiquement">
            <a:extLst>
              <a:ext uri="{FF2B5EF4-FFF2-40B4-BE49-F238E27FC236}">
                <a16:creationId xmlns:a16="http://schemas.microsoft.com/office/drawing/2014/main" id="{F396FFA3-313A-4A88-8C6C-F7B249C8BB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44" y="1495037"/>
            <a:ext cx="5536138" cy="36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19179"/>
      </p:ext>
    </p:extLst>
  </p:cSld>
  <p:clrMapOvr>
    <a:masterClrMapping/>
  </p:clrMapOvr>
  <p:transition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034B2205-43F2-484D-9BEE-B231D3BBC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80" y="1504212"/>
            <a:ext cx="2775237" cy="3924184"/>
          </a:xfrm>
          <a:prstGeom prst="rect">
            <a:avLst/>
          </a:prstGeom>
        </p:spPr>
      </p:pic>
      <p:pic>
        <p:nvPicPr>
          <p:cNvPr id="16" name="Image 15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5748BBEB-1B9C-4824-BDCE-35253953E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" y="1504215"/>
            <a:ext cx="2775237" cy="392418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DF13554-2179-4C89-B752-DE6A937A11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40" y="1504209"/>
            <a:ext cx="2770877" cy="391802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88A7DC1-5095-4426-86B6-B0FFC0B7E9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316" y="5840422"/>
            <a:ext cx="2285836" cy="270937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D28F10-ECA5-41E9-9295-F364007C0B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Des plans communicants </a:t>
            </a:r>
          </a:p>
        </p:txBody>
      </p:sp>
      <p:pic>
        <p:nvPicPr>
          <p:cNvPr id="4" name="Image 3" descr="Une image contenant plancher, bâtiment, plafond&#10;&#10;Description générée automatiquement">
            <a:extLst>
              <a:ext uri="{FF2B5EF4-FFF2-40B4-BE49-F238E27FC236}">
                <a16:creationId xmlns:a16="http://schemas.microsoft.com/office/drawing/2014/main" id="{72942A0E-F74F-4CDE-9784-0DF00F8C2C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1221" y="3784504"/>
            <a:ext cx="3044463" cy="1721064"/>
          </a:xfrm>
          <a:prstGeom prst="rect">
            <a:avLst/>
          </a:prstGeom>
        </p:spPr>
      </p:pic>
      <p:pic>
        <p:nvPicPr>
          <p:cNvPr id="6" name="Image 5" descr="Une image contenant plancher, intérieur, bâtiment, plafond&#10;&#10;Description générée automatiquement">
            <a:extLst>
              <a:ext uri="{FF2B5EF4-FFF2-40B4-BE49-F238E27FC236}">
                <a16:creationId xmlns:a16="http://schemas.microsoft.com/office/drawing/2014/main" id="{AE4E70BD-FC34-4250-BC37-37A2DA1136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1220" y="1470452"/>
            <a:ext cx="3044463" cy="20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2225"/>
      </p:ext>
    </p:extLst>
  </p:cSld>
  <p:clrMapOvr>
    <a:masterClrMapping/>
  </p:clrMapOvr>
  <p:transition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plancher, mur, plafond&#10;&#10;Description générée automatiquement">
            <a:extLst>
              <a:ext uri="{FF2B5EF4-FFF2-40B4-BE49-F238E27FC236}">
                <a16:creationId xmlns:a16="http://schemas.microsoft.com/office/drawing/2014/main" id="{E9B2C4E0-9498-4CE7-A199-C7CA93566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4" y="1376706"/>
            <a:ext cx="4148898" cy="2333755"/>
          </a:xfrm>
          <a:prstGeom prst="rect">
            <a:avLst/>
          </a:prstGeom>
        </p:spPr>
      </p:pic>
      <p:pic>
        <p:nvPicPr>
          <p:cNvPr id="7" name="Image 6" descr="Une image contenant plancher, plafond, intérieur, bâtiment&#10;&#10;Description générée automatiquement">
            <a:extLst>
              <a:ext uri="{FF2B5EF4-FFF2-40B4-BE49-F238E27FC236}">
                <a16:creationId xmlns:a16="http://schemas.microsoft.com/office/drawing/2014/main" id="{C363C873-0468-4326-AE99-0454D0B0B9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94" y="1405953"/>
            <a:ext cx="4166616" cy="2304505"/>
          </a:xfrm>
          <a:prstGeom prst="rect">
            <a:avLst/>
          </a:prstGeom>
        </p:spPr>
      </p:pic>
      <p:pic>
        <p:nvPicPr>
          <p:cNvPr id="28" name="Image 27" descr="Une image contenant plancher, intérieur, mur, pièce&#10;&#10;Description générée automatiquement">
            <a:extLst>
              <a:ext uri="{FF2B5EF4-FFF2-40B4-BE49-F238E27FC236}">
                <a16:creationId xmlns:a16="http://schemas.microsoft.com/office/drawing/2014/main" id="{BAF15B6B-38E7-4673-9CEF-C3B55F69E0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94" y="3890823"/>
            <a:ext cx="4176464" cy="2347173"/>
          </a:xfrm>
          <a:prstGeom prst="rect">
            <a:avLst/>
          </a:prstGeom>
        </p:spPr>
      </p:pic>
      <p:pic>
        <p:nvPicPr>
          <p:cNvPr id="30" name="Image 29" descr="Une image contenant intérieur, plancher, mur, plafond&#10;&#10;Description générée automatiquement">
            <a:extLst>
              <a:ext uri="{FF2B5EF4-FFF2-40B4-BE49-F238E27FC236}">
                <a16:creationId xmlns:a16="http://schemas.microsoft.com/office/drawing/2014/main" id="{6916639D-F7E9-470B-8852-11583A8406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4" y="3890823"/>
            <a:ext cx="4148898" cy="2331681"/>
          </a:xfrm>
          <a:prstGeom prst="rect">
            <a:avLst/>
          </a:prstGeom>
        </p:spPr>
      </p:pic>
      <p:pic>
        <p:nvPicPr>
          <p:cNvPr id="36" name="Image 35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5821C197-704B-4634-87D9-329FFC756F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7" y="3898568"/>
            <a:ext cx="4148898" cy="2331681"/>
          </a:xfrm>
          <a:prstGeom prst="rect">
            <a:avLst/>
          </a:prstGeom>
        </p:spPr>
      </p:pic>
      <p:pic>
        <p:nvPicPr>
          <p:cNvPr id="43" name="Image 42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FA73B4DA-C5D1-4D84-B089-F50ED476B2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4" y="3897448"/>
            <a:ext cx="4150889" cy="23328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5D4BC735-527E-46CE-BFCC-B2420395E4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63" y="5866850"/>
            <a:ext cx="2285836" cy="270937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352CA5-D0F5-41D2-8886-42B1186AB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Des présentations communicantes </a:t>
            </a:r>
          </a:p>
          <a:p>
            <a:endParaRPr lang="fr-FR" dirty="0"/>
          </a:p>
        </p:txBody>
      </p:sp>
      <p:pic>
        <p:nvPicPr>
          <p:cNvPr id="4" name="Image 3" descr="Une image contenant bâtiment, porte, fenêtre&#10;&#10;Description générée automatiquement">
            <a:extLst>
              <a:ext uri="{FF2B5EF4-FFF2-40B4-BE49-F238E27FC236}">
                <a16:creationId xmlns:a16="http://schemas.microsoft.com/office/drawing/2014/main" id="{9BC078A5-082F-47CE-B62F-4E6908FC0CA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1405953"/>
            <a:ext cx="2353141" cy="43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5430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igne, horloge, dessin&#10;&#10;Description générée automatiquement">
            <a:extLst>
              <a:ext uri="{FF2B5EF4-FFF2-40B4-BE49-F238E27FC236}">
                <a16:creationId xmlns:a16="http://schemas.microsoft.com/office/drawing/2014/main" id="{33401E89-0088-463D-9CEC-2CB11020D4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89" y="1349529"/>
            <a:ext cx="1800000" cy="1800000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E8CCBB6-7DC1-4A09-AECC-DF33DBE622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06" y="3511974"/>
            <a:ext cx="1800000" cy="1800000"/>
          </a:xfrm>
          <a:prstGeom prst="rect">
            <a:avLst/>
          </a:prstGeom>
        </p:spPr>
      </p:pic>
      <p:pic>
        <p:nvPicPr>
          <p:cNvPr id="7" name="Image 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B7E5E34F-1BF4-4A87-A92F-E1A32F2203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91" y="3548410"/>
            <a:ext cx="1838111" cy="180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3DAE17-72AB-45DA-8552-93DF52FB91E8}"/>
              </a:ext>
            </a:extLst>
          </p:cNvPr>
          <p:cNvSpPr txBox="1"/>
          <p:nvPr/>
        </p:nvSpPr>
        <p:spPr>
          <a:xfrm>
            <a:off x="7883777" y="5312704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A2F15F-C5FB-4318-B770-DE89112E4BB8}"/>
              </a:ext>
            </a:extLst>
          </p:cNvPr>
          <p:cNvSpPr txBox="1"/>
          <p:nvPr/>
        </p:nvSpPr>
        <p:spPr>
          <a:xfrm>
            <a:off x="9379123" y="3114686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Graphisme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B245A6-EEB5-45EC-84D9-241ADF294D56}"/>
              </a:ext>
            </a:extLst>
          </p:cNvPr>
          <p:cNvSpPr txBox="1"/>
          <p:nvPr/>
        </p:nvSpPr>
        <p:spPr>
          <a:xfrm>
            <a:off x="4649201" y="5312704"/>
            <a:ext cx="245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Etudes de faisabilité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F268136-6A07-4993-965D-A3D0F5AF441B}"/>
              </a:ext>
            </a:extLst>
          </p:cNvPr>
          <p:cNvGrpSpPr/>
          <p:nvPr/>
        </p:nvGrpSpPr>
        <p:grpSpPr>
          <a:xfrm>
            <a:off x="492167" y="1773805"/>
            <a:ext cx="3540548" cy="4505873"/>
            <a:chOff x="4332313" y="6163323"/>
            <a:chExt cx="3540548" cy="3737224"/>
          </a:xfrm>
        </p:grpSpPr>
        <p:sp>
          <p:nvSpPr>
            <p:cNvPr id="12" name="Rectangle : avec coins arrondis en diagonale 11">
              <a:extLst>
                <a:ext uri="{FF2B5EF4-FFF2-40B4-BE49-F238E27FC236}">
                  <a16:creationId xmlns:a16="http://schemas.microsoft.com/office/drawing/2014/main" id="{6A325E27-C33E-4A03-9CDB-053DF6B47626}"/>
                </a:ext>
              </a:extLst>
            </p:cNvPr>
            <p:cNvSpPr/>
            <p:nvPr/>
          </p:nvSpPr>
          <p:spPr>
            <a:xfrm>
              <a:off x="4332313" y="6163323"/>
              <a:ext cx="3540547" cy="373722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4">
              <a:extLst>
                <a:ext uri="{FF2B5EF4-FFF2-40B4-BE49-F238E27FC236}">
                  <a16:creationId xmlns:a16="http://schemas.microsoft.com/office/drawing/2014/main" id="{2E68C4DE-43A3-48EF-9D0F-C04E9B2D6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67878"/>
              <a:ext cx="3465602" cy="3118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buNone/>
                <a:defRPr/>
              </a:pPr>
              <a:r>
                <a:rPr lang="fr-FR" altLang="fr-FR" sz="1200" b="1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AMO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Connaissance du marché et une approche de veille économique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Connaissance de l’exploitation tertiaire d’un immeuble :</a:t>
              </a:r>
            </a:p>
            <a:p>
              <a:pPr marL="685800" lvl="2">
                <a:defRPr/>
              </a:pPr>
              <a:r>
                <a:rPr lang="fr-FR" altLang="fr-FR" sz="10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Maîtrise des cycles de production et de gestion d’un immeuble</a:t>
              </a:r>
            </a:p>
            <a:p>
              <a:pPr marL="685800" lvl="2">
                <a:defRPr/>
              </a:pPr>
              <a:r>
                <a:rPr lang="fr-FR" altLang="fr-FR" sz="10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Connaissance du bâtiment et de ses contraintes spécifiques</a:t>
              </a:r>
            </a:p>
            <a:p>
              <a:pPr marL="685800" lvl="2">
                <a:defRPr/>
              </a:pPr>
              <a:r>
                <a:rPr lang="fr-FR" altLang="fr-FR" sz="10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Maîtrise du rapport locataire/propriétaire pour une gestion gagnant/gagnant 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Approche H.Q.E : Performance environnementale des bâtiments, BBC.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Assistance à la Maîtrise d’Ouvrage par le suivi et le contrôle de l’adéquation programme/projet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3407D71-D7B3-4A79-875F-50756AA34277}"/>
              </a:ext>
            </a:extLst>
          </p:cNvPr>
          <p:cNvGrpSpPr/>
          <p:nvPr/>
        </p:nvGrpSpPr>
        <p:grpSpPr>
          <a:xfrm>
            <a:off x="489403" y="1775809"/>
            <a:ext cx="3540548" cy="2700333"/>
            <a:chOff x="4332313" y="6163323"/>
            <a:chExt cx="3540548" cy="3737224"/>
          </a:xfrm>
        </p:grpSpPr>
        <p:sp>
          <p:nvSpPr>
            <p:cNvPr id="15" name="Rectangle : avec coins arrondis en diagonale 14">
              <a:extLst>
                <a:ext uri="{FF2B5EF4-FFF2-40B4-BE49-F238E27FC236}">
                  <a16:creationId xmlns:a16="http://schemas.microsoft.com/office/drawing/2014/main" id="{2550E309-5D01-42A7-983D-36496EE10FE7}"/>
                </a:ext>
              </a:extLst>
            </p:cNvPr>
            <p:cNvSpPr/>
            <p:nvPr/>
          </p:nvSpPr>
          <p:spPr>
            <a:xfrm>
              <a:off x="4332313" y="6163323"/>
              <a:ext cx="3540547" cy="3737224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4">
              <a:extLst>
                <a:ext uri="{FF2B5EF4-FFF2-40B4-BE49-F238E27FC236}">
                  <a16:creationId xmlns:a16="http://schemas.microsoft.com/office/drawing/2014/main" id="{1FAD1939-DB3F-4B08-B6F5-C50489FFD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52710"/>
              <a:ext cx="3465602" cy="1940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Graphisme, </a:t>
              </a:r>
            </a:p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endParaRPr lang="fr-FR" altLang="fr-FR" sz="12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Modélisation &amp; simulation 3D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Images de synthèse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Axonométries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Coupes techniques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Etudes de faisabilité commerciales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Espace Témoin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ABAF399-398C-4F29-8C3E-15F773D93F3D}"/>
              </a:ext>
            </a:extLst>
          </p:cNvPr>
          <p:cNvGrpSpPr/>
          <p:nvPr/>
        </p:nvGrpSpPr>
        <p:grpSpPr>
          <a:xfrm>
            <a:off x="477113" y="1773805"/>
            <a:ext cx="3540548" cy="2160000"/>
            <a:chOff x="4332313" y="6163324"/>
            <a:chExt cx="3540548" cy="1791529"/>
          </a:xfrm>
        </p:grpSpPr>
        <p:sp>
          <p:nvSpPr>
            <p:cNvPr id="18" name="Rectangle : avec coins arrondis en diagonale 17">
              <a:extLst>
                <a:ext uri="{FF2B5EF4-FFF2-40B4-BE49-F238E27FC236}">
                  <a16:creationId xmlns:a16="http://schemas.microsoft.com/office/drawing/2014/main" id="{6D8B40D9-084A-44C6-A127-4326BB09DA44}"/>
                </a:ext>
              </a:extLst>
            </p:cNvPr>
            <p:cNvSpPr/>
            <p:nvPr/>
          </p:nvSpPr>
          <p:spPr>
            <a:xfrm>
              <a:off x="4332313" y="6163324"/>
              <a:ext cx="3540547" cy="1791529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4">
              <a:extLst>
                <a:ext uri="{FF2B5EF4-FFF2-40B4-BE49-F238E27FC236}">
                  <a16:creationId xmlns:a16="http://schemas.microsoft.com/office/drawing/2014/main" id="{01406BB8-5EBD-4F18-89C8-4A60351A1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14790"/>
              <a:ext cx="3465602" cy="1421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BIM maquette numérique</a:t>
              </a:r>
            </a:p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endParaRPr lang="fr-FR" altLang="fr-FR" sz="12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Relevés, nuage de points 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Modélisation 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Création de famille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Saisie</a:t>
              </a:r>
            </a:p>
          </p:txBody>
        </p:sp>
      </p:grp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5572BF0-1754-4535-9DC6-D58B097050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06" y="1388285"/>
            <a:ext cx="1800000" cy="1800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D4392E9-BF68-45D5-99B5-6AFDD1A35ADA}"/>
              </a:ext>
            </a:extLst>
          </p:cNvPr>
          <p:cNvSpPr txBox="1"/>
          <p:nvPr/>
        </p:nvSpPr>
        <p:spPr>
          <a:xfrm>
            <a:off x="5800844" y="3111864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0FAD4501-89C8-4C7B-A617-9F6ABD87D0F9}"/>
              </a:ext>
            </a:extLst>
          </p:cNvPr>
          <p:cNvGrpSpPr/>
          <p:nvPr/>
        </p:nvGrpSpPr>
        <p:grpSpPr>
          <a:xfrm>
            <a:off x="464513" y="1753519"/>
            <a:ext cx="3540548" cy="2160000"/>
            <a:chOff x="4332313" y="6163324"/>
            <a:chExt cx="3540548" cy="1791529"/>
          </a:xfrm>
        </p:grpSpPr>
        <p:sp>
          <p:nvSpPr>
            <p:cNvPr id="22" name="Rectangle : avec coins arrondis en diagonale 21">
              <a:extLst>
                <a:ext uri="{FF2B5EF4-FFF2-40B4-BE49-F238E27FC236}">
                  <a16:creationId xmlns:a16="http://schemas.microsoft.com/office/drawing/2014/main" id="{8DE98638-A5B0-406C-BEEA-C4606F570AA0}"/>
                </a:ext>
              </a:extLst>
            </p:cNvPr>
            <p:cNvSpPr/>
            <p:nvPr/>
          </p:nvSpPr>
          <p:spPr>
            <a:xfrm>
              <a:off x="4332313" y="6163324"/>
              <a:ext cx="3540547" cy="1791529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14">
              <a:extLst>
                <a:ext uri="{FF2B5EF4-FFF2-40B4-BE49-F238E27FC236}">
                  <a16:creationId xmlns:a16="http://schemas.microsoft.com/office/drawing/2014/main" id="{99C7F5A9-3EB5-4269-ABF1-8D01D7CF8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7259" y="6314790"/>
              <a:ext cx="3465602" cy="14210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2857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fr-FR" altLang="fr-FR" sz="1200" b="1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Etudes de faisabilité</a:t>
              </a:r>
            </a:p>
            <a:p>
              <a:pPr marL="0" indent="0">
                <a:spcBef>
                  <a:spcPct val="0"/>
                </a:spcBef>
                <a:buClrTx/>
                <a:buSzTx/>
                <a:buNone/>
                <a:defRPr/>
              </a:pPr>
              <a:endParaRPr lang="fr-FR" altLang="fr-FR" sz="12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Etude technique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Rentabilité 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Surface / Ratio</a:t>
              </a:r>
            </a:p>
            <a:p>
              <a:pPr>
                <a:defRPr/>
              </a:pPr>
              <a:r>
                <a:rPr lang="fr-FR" altLang="fr-FR" sz="1200" dirty="0">
                  <a:solidFill>
                    <a:srgbClr val="772C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Types d’occupation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5577A442-DF48-43F5-ACFB-662AA445B351}"/>
              </a:ext>
            </a:extLst>
          </p:cNvPr>
          <p:cNvSpPr txBox="1"/>
          <p:nvPr/>
        </p:nvSpPr>
        <p:spPr>
          <a:xfrm>
            <a:off x="4799254" y="6230646"/>
            <a:ext cx="4502401" cy="33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Cliquez/décliquez les billes pour plus d’informations</a:t>
            </a:r>
          </a:p>
        </p:txBody>
      </p:sp>
    </p:spTree>
    <p:extLst>
      <p:ext uri="{BB962C8B-B14F-4D97-AF65-F5344CB8AC3E}">
        <p14:creationId xmlns:p14="http://schemas.microsoft.com/office/powerpoint/2010/main" val="261857931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intérieur, mur, table, plafond&#10;&#10;Description générée automatiquement">
            <a:hlinkClick r:id="rId3" tooltip="Restaurant 360°"/>
            <a:extLst>
              <a:ext uri="{FF2B5EF4-FFF2-40B4-BE49-F238E27FC236}">
                <a16:creationId xmlns:a16="http://schemas.microsoft.com/office/drawing/2014/main" id="{45183022-6136-4935-91C1-0BAE0128BC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51" y="1656412"/>
            <a:ext cx="2491121" cy="1245561"/>
          </a:xfrm>
          <a:prstGeom prst="rect">
            <a:avLst/>
          </a:prstGeom>
        </p:spPr>
      </p:pic>
      <p:pic>
        <p:nvPicPr>
          <p:cNvPr id="32" name="Image 31" descr="Une image contenant intérieur, plancher, mur, plafond&#10;&#10;Description générée automatiquement">
            <a:hlinkClick r:id="rId5" tooltip="Les BE 360°"/>
            <a:extLst>
              <a:ext uri="{FF2B5EF4-FFF2-40B4-BE49-F238E27FC236}">
                <a16:creationId xmlns:a16="http://schemas.microsoft.com/office/drawing/2014/main" id="{23281A83-96E6-445C-BA9A-8A57BA00FF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47" y="3005327"/>
            <a:ext cx="2491122" cy="1245561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5F0D0577-80F6-4B5D-B032-F71D860A2820}"/>
              </a:ext>
            </a:extLst>
          </p:cNvPr>
          <p:cNvSpPr txBox="1"/>
          <p:nvPr/>
        </p:nvSpPr>
        <p:spPr>
          <a:xfrm>
            <a:off x="3120510" y="1656411"/>
            <a:ext cx="148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restaurant</a:t>
            </a:r>
          </a:p>
        </p:txBody>
      </p:sp>
      <p:sp>
        <p:nvSpPr>
          <p:cNvPr id="34" name="Rectangle 33">
            <a:hlinkClick r:id="rId7"/>
            <a:extLst>
              <a:ext uri="{FF2B5EF4-FFF2-40B4-BE49-F238E27FC236}">
                <a16:creationId xmlns:a16="http://schemas.microsoft.com/office/drawing/2014/main" id="{B07F1FDE-A057-48A4-AF0B-3744668CCAD1}"/>
              </a:ext>
            </a:extLst>
          </p:cNvPr>
          <p:cNvSpPr/>
          <p:nvPr/>
        </p:nvSpPr>
        <p:spPr>
          <a:xfrm>
            <a:off x="6414453" y="4554139"/>
            <a:ext cx="3115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https://youtu.be/pzSJkOOSD60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5" name="Image 34" descr="Une image contenant sport athlétique, sport&#10;&#10;Description générée automatiquement">
            <a:hlinkClick r:id="rId7" tooltip="La visite"/>
            <a:extLst>
              <a:ext uri="{FF2B5EF4-FFF2-40B4-BE49-F238E27FC236}">
                <a16:creationId xmlns:a16="http://schemas.microsoft.com/office/drawing/2014/main" id="{CEA57B7F-C698-422E-8B52-433EDB5C4F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0" y="2898378"/>
            <a:ext cx="1880466" cy="1337651"/>
          </a:xfrm>
          <a:prstGeom prst="rect">
            <a:avLst/>
          </a:prstGeom>
        </p:spPr>
      </p:pic>
      <p:pic>
        <p:nvPicPr>
          <p:cNvPr id="37" name="Image 36" descr="Une image contenant intérieur, plancher, mur, table&#10;&#10;Description générée automatiquement">
            <a:hlinkClick r:id="rId9" tooltip="Les isoloirs 360°"/>
            <a:extLst>
              <a:ext uri="{FF2B5EF4-FFF2-40B4-BE49-F238E27FC236}">
                <a16:creationId xmlns:a16="http://schemas.microsoft.com/office/drawing/2014/main" id="{ADFE893C-0DEF-46E9-8C20-A3843E73ED5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51" y="4414107"/>
            <a:ext cx="2491121" cy="1245561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F073EEE9-F4CF-4882-B96D-D01458CB94E0}"/>
              </a:ext>
            </a:extLst>
          </p:cNvPr>
          <p:cNvSpPr txBox="1"/>
          <p:nvPr/>
        </p:nvSpPr>
        <p:spPr>
          <a:xfrm>
            <a:off x="3386517" y="3005328"/>
            <a:ext cx="148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BE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F5699A8-6A4B-44DF-B346-7373A973A095}"/>
              </a:ext>
            </a:extLst>
          </p:cNvPr>
          <p:cNvSpPr txBox="1"/>
          <p:nvPr/>
        </p:nvSpPr>
        <p:spPr>
          <a:xfrm>
            <a:off x="2516449" y="4414106"/>
            <a:ext cx="249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Les isoloirs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BAF51-AAC7-45E2-A5B9-8E00C6A02D90}"/>
              </a:ext>
            </a:extLst>
          </p:cNvPr>
          <p:cNvSpPr/>
          <p:nvPr/>
        </p:nvSpPr>
        <p:spPr>
          <a:xfrm rot="21161806">
            <a:off x="5942980" y="2164826"/>
            <a:ext cx="368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Nécessite une connexion internet 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2A88CF-2590-449C-A4C9-FC99A445EFFB}"/>
              </a:ext>
            </a:extLst>
          </p:cNvPr>
          <p:cNvSpPr/>
          <p:nvPr/>
        </p:nvSpPr>
        <p:spPr>
          <a:xfrm rot="16200000">
            <a:off x="1410878" y="3779605"/>
            <a:ext cx="1698094" cy="366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772C4D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Ctrl + clic droit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0606677-2C58-4257-887B-26AE09331B6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26" y="5943284"/>
            <a:ext cx="2024765" cy="239993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1A4DAB-7BAD-474C-B400-674429A2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Des présentations interactives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817713"/>
      </p:ext>
    </p:extLst>
  </p:cSld>
  <p:clrMapOvr>
    <a:masterClrMapping/>
  </p:clrMapOvr>
  <p:transition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erspective V1.jpg">
            <a:extLst>
              <a:ext uri="{FF2B5EF4-FFF2-40B4-BE49-F238E27FC236}">
                <a16:creationId xmlns:a16="http://schemas.microsoft.com/office/drawing/2014/main" id="{3E4B8764-121D-4579-8AE5-8F22D2AC68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888" y="2808554"/>
            <a:ext cx="5091617" cy="3317529"/>
          </a:xfrm>
          <a:prstGeom prst="rect">
            <a:avLst/>
          </a:prstGeom>
        </p:spPr>
      </p:pic>
      <p:pic>
        <p:nvPicPr>
          <p:cNvPr id="10" name="Image 9" descr="Perspective V2.jpg">
            <a:extLst>
              <a:ext uri="{FF2B5EF4-FFF2-40B4-BE49-F238E27FC236}">
                <a16:creationId xmlns:a16="http://schemas.microsoft.com/office/drawing/2014/main" id="{B9D88870-A869-4331-A795-B15735C2C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99" y="3022868"/>
            <a:ext cx="4590039" cy="3033169"/>
          </a:xfrm>
          <a:prstGeom prst="rect">
            <a:avLst/>
          </a:prstGeom>
        </p:spPr>
      </p:pic>
      <p:pic>
        <p:nvPicPr>
          <p:cNvPr id="11" name="Image 10" descr="Perspective V3_Files A-B-33-34.jpg">
            <a:extLst>
              <a:ext uri="{FF2B5EF4-FFF2-40B4-BE49-F238E27FC236}">
                <a16:creationId xmlns:a16="http://schemas.microsoft.com/office/drawing/2014/main" id="{C9833EFA-5C57-4F78-9B3A-F626A70C88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6440" y="1379794"/>
            <a:ext cx="2545886" cy="1643074"/>
          </a:xfrm>
          <a:prstGeom prst="rect">
            <a:avLst/>
          </a:prstGeom>
        </p:spPr>
      </p:pic>
      <p:pic>
        <p:nvPicPr>
          <p:cNvPr id="12" name="Image 11" descr="Perspective V4.jpg">
            <a:extLst>
              <a:ext uri="{FF2B5EF4-FFF2-40B4-BE49-F238E27FC236}">
                <a16:creationId xmlns:a16="http://schemas.microsoft.com/office/drawing/2014/main" id="{B728F9BB-EBAC-4E5E-A044-D130408016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673" y="1188262"/>
            <a:ext cx="2857520" cy="1798887"/>
          </a:xfrm>
          <a:prstGeom prst="rect">
            <a:avLst/>
          </a:prstGeom>
        </p:spPr>
      </p:pic>
      <p:pic>
        <p:nvPicPr>
          <p:cNvPr id="13" name="Image 12" descr="Perspective V5.jpg">
            <a:extLst>
              <a:ext uri="{FF2B5EF4-FFF2-40B4-BE49-F238E27FC236}">
                <a16:creationId xmlns:a16="http://schemas.microsoft.com/office/drawing/2014/main" id="{4128A4C6-96BE-471F-8313-15F4B3DAC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621" y="1165481"/>
            <a:ext cx="2839232" cy="1785950"/>
          </a:xfrm>
          <a:prstGeom prst="rect">
            <a:avLst/>
          </a:prstGeom>
        </p:spPr>
      </p:pic>
      <p:pic>
        <p:nvPicPr>
          <p:cNvPr id="15" name="Picture 2" descr="Résultat de recherche d'images pour &quot;talent garden&quot;">
            <a:extLst>
              <a:ext uri="{FF2B5EF4-FFF2-40B4-BE49-F238E27FC236}">
                <a16:creationId xmlns:a16="http://schemas.microsoft.com/office/drawing/2014/main" id="{F66A1F50-1F12-4ED2-8002-D148B423F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46" y="5540303"/>
            <a:ext cx="1237877" cy="585781"/>
          </a:xfrm>
          <a:prstGeom prst="rect">
            <a:avLst/>
          </a:prstGeom>
          <a:noFill/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F9B9AAC-FCF6-4A02-AB5E-58979158E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Coworking</a:t>
            </a:r>
          </a:p>
        </p:txBody>
      </p:sp>
    </p:spTree>
    <p:extLst>
      <p:ext uri="{BB962C8B-B14F-4D97-AF65-F5344CB8AC3E}">
        <p14:creationId xmlns:p14="http://schemas.microsoft.com/office/powerpoint/2010/main" val="3215413773"/>
      </p:ext>
    </p:extLst>
  </p:cSld>
  <p:clrMapOvr>
    <a:masterClrMapping/>
  </p:clrMapOvr>
  <p:transition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, plancher, table, plafond&#10;&#10;Description générée automatiquement">
            <a:extLst>
              <a:ext uri="{FF2B5EF4-FFF2-40B4-BE49-F238E27FC236}">
                <a16:creationId xmlns:a16="http://schemas.microsoft.com/office/drawing/2014/main" id="{7EA7B9BD-76CB-45E5-BC72-9A350D5B1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9" y="2767946"/>
            <a:ext cx="6107956" cy="3260792"/>
          </a:xfrm>
          <a:prstGeom prst="rect">
            <a:avLst/>
          </a:prstGeom>
        </p:spPr>
      </p:pic>
      <p:pic>
        <p:nvPicPr>
          <p:cNvPr id="6" name="Image 5" descr="Une image contenant intérieur, table&#10;&#10;Description générée automatiquement">
            <a:extLst>
              <a:ext uri="{FF2B5EF4-FFF2-40B4-BE49-F238E27FC236}">
                <a16:creationId xmlns:a16="http://schemas.microsoft.com/office/drawing/2014/main" id="{499CBE4B-60E5-4E24-992C-4FDE02AAF8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62" y="1448909"/>
            <a:ext cx="3697897" cy="2218738"/>
          </a:xfrm>
          <a:prstGeom prst="rect">
            <a:avLst/>
          </a:prstGeom>
        </p:spPr>
      </p:pic>
      <p:pic>
        <p:nvPicPr>
          <p:cNvPr id="8" name="Image 7" descr="Une image contenant table, intérieur&#10;&#10;Description générée automatiquement">
            <a:extLst>
              <a:ext uri="{FF2B5EF4-FFF2-40B4-BE49-F238E27FC236}">
                <a16:creationId xmlns:a16="http://schemas.microsoft.com/office/drawing/2014/main" id="{F4D87916-B18F-4BFF-897B-B38905722D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85" y="3796494"/>
            <a:ext cx="3722474" cy="2232244"/>
          </a:xfrm>
          <a:prstGeom prst="rect">
            <a:avLst/>
          </a:prstGeom>
        </p:spPr>
      </p:pic>
      <p:pic>
        <p:nvPicPr>
          <p:cNvPr id="10" name="Image 9" descr="Une image contenant LEGO, circuit, jouet&#10;&#10;Description générée automatiquement">
            <a:extLst>
              <a:ext uri="{FF2B5EF4-FFF2-40B4-BE49-F238E27FC236}">
                <a16:creationId xmlns:a16="http://schemas.microsoft.com/office/drawing/2014/main" id="{CC5B4047-C32F-4643-9676-817EB58225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207" y="675592"/>
            <a:ext cx="4184953" cy="275340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F259A5-184E-4515-8BA0-A6EC9C4FBB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Coworking</a:t>
            </a:r>
          </a:p>
        </p:txBody>
      </p:sp>
    </p:spTree>
    <p:extLst>
      <p:ext uri="{BB962C8B-B14F-4D97-AF65-F5344CB8AC3E}">
        <p14:creationId xmlns:p14="http://schemas.microsoft.com/office/powerpoint/2010/main" val="3756251675"/>
      </p:ext>
    </p:extLst>
  </p:cSld>
  <p:clrMapOvr>
    <a:masterClrMapping/>
  </p:clrMapOvr>
  <p:transition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7EEEEBA-6F80-4C0F-BC65-13A534E1A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Replanning et architecture</a:t>
            </a:r>
          </a:p>
        </p:txBody>
      </p:sp>
      <p:pic>
        <p:nvPicPr>
          <p:cNvPr id="8" name="Image 7" descr="Une image contenant lit&#10;&#10;Description générée automatiquement">
            <a:extLst>
              <a:ext uri="{FF2B5EF4-FFF2-40B4-BE49-F238E27FC236}">
                <a16:creationId xmlns:a16="http://schemas.microsoft.com/office/drawing/2014/main" id="{C20F4FD2-2DBE-479C-B6BC-02B5B0737D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" y="1392704"/>
            <a:ext cx="3428308" cy="2061556"/>
          </a:xfrm>
          <a:prstGeom prst="rect">
            <a:avLst/>
          </a:prstGeom>
        </p:spPr>
      </p:pic>
      <p:pic>
        <p:nvPicPr>
          <p:cNvPr id="10" name="Image 9" descr="Une image contenant intérieur, bâtiment, jaune, plancher&#10;&#10;Description générée automatiquement">
            <a:extLst>
              <a:ext uri="{FF2B5EF4-FFF2-40B4-BE49-F238E27FC236}">
                <a16:creationId xmlns:a16="http://schemas.microsoft.com/office/drawing/2014/main" id="{2DBE6407-0337-479C-B231-FE7EC9E10F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" y="3547455"/>
            <a:ext cx="3428308" cy="2571231"/>
          </a:xfrm>
          <a:prstGeom prst="rect">
            <a:avLst/>
          </a:prstGeom>
        </p:spPr>
      </p:pic>
      <p:pic>
        <p:nvPicPr>
          <p:cNvPr id="14" name="Image 13" descr="Une image contenant jouet, table&#10;&#10;Description générée automatiquement">
            <a:extLst>
              <a:ext uri="{FF2B5EF4-FFF2-40B4-BE49-F238E27FC236}">
                <a16:creationId xmlns:a16="http://schemas.microsoft.com/office/drawing/2014/main" id="{4C92F181-722B-4C5B-9448-48C412C51F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54" y="3639371"/>
            <a:ext cx="3073902" cy="2387397"/>
          </a:xfrm>
          <a:prstGeom prst="rect">
            <a:avLst/>
          </a:prstGeom>
        </p:spPr>
      </p:pic>
      <p:pic>
        <p:nvPicPr>
          <p:cNvPr id="20" name="Image 19" descr="Une image contenant jouet&#10;&#10;Description générée automatiquement">
            <a:extLst>
              <a:ext uri="{FF2B5EF4-FFF2-40B4-BE49-F238E27FC236}">
                <a16:creationId xmlns:a16="http://schemas.microsoft.com/office/drawing/2014/main" id="{B450D9DE-B8F3-403A-8CD2-24D4A8E0C1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56" y="3822465"/>
            <a:ext cx="2552029" cy="202120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EEA3BB8-132C-4DA1-B98C-93DD13C68F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2527" y="1392837"/>
            <a:ext cx="7241976" cy="2287083"/>
          </a:xfrm>
          <a:prstGeom prst="rect">
            <a:avLst/>
          </a:prstGeom>
        </p:spPr>
      </p:pic>
      <p:pic>
        <p:nvPicPr>
          <p:cNvPr id="25" name="Image 24" descr="Une image contenant objet, dessin, tenant, femme&#10;&#10;Description générée automatiquement">
            <a:extLst>
              <a:ext uri="{FF2B5EF4-FFF2-40B4-BE49-F238E27FC236}">
                <a16:creationId xmlns:a16="http://schemas.microsoft.com/office/drawing/2014/main" id="{CDF0E897-F5AC-4AF4-90C0-38DD690E3C5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12" y="5308064"/>
            <a:ext cx="2033819" cy="8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69524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24230B-0895-E6A9-53B0-DB5EDB98A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Archi &amp; Déco</a:t>
            </a:r>
          </a:p>
        </p:txBody>
      </p:sp>
      <p:pic>
        <p:nvPicPr>
          <p:cNvPr id="4" name="Image 3" descr="Une image contenant texte, diagramme, Plan, schématique&#10;&#10;Description générée automatiquement">
            <a:extLst>
              <a:ext uri="{FF2B5EF4-FFF2-40B4-BE49-F238E27FC236}">
                <a16:creationId xmlns:a16="http://schemas.microsoft.com/office/drawing/2014/main" id="{153A121C-FD81-67B0-DC1F-15CF09D7D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488" y="1370576"/>
            <a:ext cx="6962818" cy="4839306"/>
          </a:xfrm>
          <a:prstGeom prst="rect">
            <a:avLst/>
          </a:prstGeom>
        </p:spPr>
      </p:pic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EEB5558-8E53-F769-DE10-353FA75C2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8497" y="5574740"/>
            <a:ext cx="1654015" cy="635142"/>
          </a:xfrm>
          <a:prstGeom prst="rect">
            <a:avLst/>
          </a:prstGeom>
        </p:spPr>
      </p:pic>
      <p:pic>
        <p:nvPicPr>
          <p:cNvPr id="14" name="Image 13" descr="Une image contenant croquis&#10;&#10;Description générée automatiquement">
            <a:extLst>
              <a:ext uri="{FF2B5EF4-FFF2-40B4-BE49-F238E27FC236}">
                <a16:creationId xmlns:a16="http://schemas.microsoft.com/office/drawing/2014/main" id="{A1E4A858-4476-8D55-C760-88844FCB6B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07" y="2222686"/>
            <a:ext cx="4472305" cy="3135086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33132A51-2618-56FF-CA37-6B1818E1CCB3}"/>
              </a:ext>
            </a:extLst>
          </p:cNvPr>
          <p:cNvGrpSpPr/>
          <p:nvPr/>
        </p:nvGrpSpPr>
        <p:grpSpPr>
          <a:xfrm rot="21032742">
            <a:off x="7212346" y="1511002"/>
            <a:ext cx="4018624" cy="695888"/>
            <a:chOff x="12339144" y="1807077"/>
            <a:chExt cx="4018624" cy="695888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741AC83-5CD2-F9D6-B2A2-CD32C0B5DB07}"/>
                </a:ext>
              </a:extLst>
            </p:cNvPr>
            <p:cNvSpPr/>
            <p:nvPr/>
          </p:nvSpPr>
          <p:spPr>
            <a:xfrm>
              <a:off x="12339144" y="1856634"/>
              <a:ext cx="3781362" cy="6463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4494DE7-7A7A-E543-C837-417368526F5E}"/>
                </a:ext>
              </a:extLst>
            </p:cNvPr>
            <p:cNvSpPr txBox="1"/>
            <p:nvPr/>
          </p:nvSpPr>
          <p:spPr>
            <a:xfrm>
              <a:off x="12347396" y="1807077"/>
              <a:ext cx="40103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FF0000"/>
                  </a:solidFill>
                  <a:latin typeface="Ubuntu" panose="020B0504030602030204" pitchFamily="34" charset="0"/>
                  <a:ea typeface="Artifakt Element Heavy" panose="020B0B03050000020004" pitchFamily="34" charset="0"/>
                </a:rPr>
                <a:t>Chantier en cours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81071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intérieur, mur, décoration d’intérieur, plafond&#10;&#10;Description générée automatiquement">
            <a:extLst>
              <a:ext uri="{FF2B5EF4-FFF2-40B4-BE49-F238E27FC236}">
                <a16:creationId xmlns:a16="http://schemas.microsoft.com/office/drawing/2014/main" id="{E3127168-0515-7BEC-85E6-668C2BC07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2110" y="1405063"/>
            <a:ext cx="3251041" cy="2354857"/>
          </a:xfrm>
          <a:prstGeom prst="rect">
            <a:avLst/>
          </a:prstGeom>
        </p:spPr>
      </p:pic>
      <p:pic>
        <p:nvPicPr>
          <p:cNvPr id="16" name="Image 15" descr="Une image contenant intérieur, mur, décoration d’intérieur, art&#10;&#10;Description générée automatiquement">
            <a:extLst>
              <a:ext uri="{FF2B5EF4-FFF2-40B4-BE49-F238E27FC236}">
                <a16:creationId xmlns:a16="http://schemas.microsoft.com/office/drawing/2014/main" id="{33E7C480-50C3-7B5C-024F-ED7237D56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10" y="3928905"/>
            <a:ext cx="3251041" cy="2011311"/>
          </a:xfrm>
          <a:prstGeom prst="rect">
            <a:avLst/>
          </a:prstGeom>
        </p:spPr>
      </p:pic>
      <p:pic>
        <p:nvPicPr>
          <p:cNvPr id="18" name="Image 17" descr="Une image contenant Modèle réduit&#10;&#10;Description générée automatiquement">
            <a:extLst>
              <a:ext uri="{FF2B5EF4-FFF2-40B4-BE49-F238E27FC236}">
                <a16:creationId xmlns:a16="http://schemas.microsoft.com/office/drawing/2014/main" id="{3A0B0402-A085-1384-07F8-60652CDDE7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36" y="1435637"/>
            <a:ext cx="4315467" cy="2976234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24230B-0895-E6A9-53B0-DB5EDB98AE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Archi &amp; Déco</a:t>
            </a: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EEB5558-8E53-F769-DE10-353FA75C23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8497" y="5574740"/>
            <a:ext cx="1654015" cy="63514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33132A51-2618-56FF-CA37-6B1818E1CCB3}"/>
              </a:ext>
            </a:extLst>
          </p:cNvPr>
          <p:cNvGrpSpPr/>
          <p:nvPr/>
        </p:nvGrpSpPr>
        <p:grpSpPr>
          <a:xfrm rot="21032742">
            <a:off x="6578073" y="3571225"/>
            <a:ext cx="2850932" cy="570144"/>
            <a:chOff x="12339144" y="1856634"/>
            <a:chExt cx="4071243" cy="646331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741AC83-5CD2-F9D6-B2A2-CD32C0B5DB07}"/>
                </a:ext>
              </a:extLst>
            </p:cNvPr>
            <p:cNvSpPr/>
            <p:nvPr/>
          </p:nvSpPr>
          <p:spPr>
            <a:xfrm>
              <a:off x="12339144" y="1856634"/>
              <a:ext cx="3781362" cy="6463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4494DE7-7A7A-E543-C837-417368526F5E}"/>
                </a:ext>
              </a:extLst>
            </p:cNvPr>
            <p:cNvSpPr txBox="1"/>
            <p:nvPr/>
          </p:nvSpPr>
          <p:spPr>
            <a:xfrm>
              <a:off x="12400015" y="1858455"/>
              <a:ext cx="4010372" cy="523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  <a:latin typeface="Ubuntu" panose="020B0504030602030204" pitchFamily="34" charset="0"/>
                  <a:ea typeface="Artifakt Element Heavy" panose="020B0B03050000020004" pitchFamily="34" charset="0"/>
                </a:rPr>
                <a:t>Chantier en cours</a:t>
              </a:r>
            </a:p>
          </p:txBody>
        </p:sp>
      </p:grpSp>
      <p:pic>
        <p:nvPicPr>
          <p:cNvPr id="9" name="Image 8" descr="Une image contenant intérieur, mur, décoration d’intérieur, ordinateur&#10;&#10;Description générée automatiquement">
            <a:extLst>
              <a:ext uri="{FF2B5EF4-FFF2-40B4-BE49-F238E27FC236}">
                <a16:creationId xmlns:a16="http://schemas.microsoft.com/office/drawing/2014/main" id="{971633A3-A9C5-CEE7-0B25-B6DFB08894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1" y="1405063"/>
            <a:ext cx="3123152" cy="2354857"/>
          </a:xfrm>
          <a:prstGeom prst="rect">
            <a:avLst/>
          </a:prstGeom>
        </p:spPr>
      </p:pic>
      <p:pic>
        <p:nvPicPr>
          <p:cNvPr id="11" name="Image 10" descr="Une image contenant intérieur, meubles, mur, Immeuble de bureaux&#10;&#10;Description générée automatiquement">
            <a:extLst>
              <a:ext uri="{FF2B5EF4-FFF2-40B4-BE49-F238E27FC236}">
                <a16:creationId xmlns:a16="http://schemas.microsoft.com/office/drawing/2014/main" id="{EE2BAF74-DB64-D608-1CA3-E6EDA30316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2" y="3928906"/>
            <a:ext cx="3123152" cy="2011310"/>
          </a:xfrm>
          <a:prstGeom prst="rect">
            <a:avLst/>
          </a:prstGeom>
        </p:spPr>
      </p:pic>
      <p:sp>
        <p:nvSpPr>
          <p:cNvPr id="19" name="Rectangle : coins arrondis 18">
            <a:hlinkClick r:id="rId9"/>
            <a:extLst>
              <a:ext uri="{FF2B5EF4-FFF2-40B4-BE49-F238E27FC236}">
                <a16:creationId xmlns:a16="http://schemas.microsoft.com/office/drawing/2014/main" id="{3AA2E8EA-975C-0B91-1FE4-29760784B247}"/>
              </a:ext>
            </a:extLst>
          </p:cNvPr>
          <p:cNvSpPr/>
          <p:nvPr/>
        </p:nvSpPr>
        <p:spPr>
          <a:xfrm>
            <a:off x="8651935" y="4934560"/>
            <a:ext cx="2377827" cy="379742"/>
          </a:xfrm>
          <a:prstGeom prst="roundRect">
            <a:avLst/>
          </a:prstGeom>
          <a:solidFill>
            <a:srgbClr val="C2D82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Visiter le hall</a:t>
            </a:r>
          </a:p>
        </p:txBody>
      </p:sp>
    </p:spTree>
    <p:extLst>
      <p:ext uri="{BB962C8B-B14F-4D97-AF65-F5344CB8AC3E}">
        <p14:creationId xmlns:p14="http://schemas.microsoft.com/office/powerpoint/2010/main" val="3097011111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7EAFF9-2037-4FF5-AEE6-D404711B8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John Reed Fitness Levallois Perret</a:t>
            </a:r>
          </a:p>
        </p:txBody>
      </p:sp>
      <p:pic>
        <p:nvPicPr>
          <p:cNvPr id="1026" name="Picture 2" descr="K:\IXREF\FITNESS RSG\Levallois\Photos\IMG_2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277" y="3994029"/>
            <a:ext cx="2773764" cy="2080323"/>
          </a:xfrm>
          <a:prstGeom prst="rect">
            <a:avLst/>
          </a:prstGeom>
          <a:noFill/>
        </p:spPr>
      </p:pic>
      <p:pic>
        <p:nvPicPr>
          <p:cNvPr id="1027" name="Picture 3" descr="K:\IXREF\FITNESS RSG\Levallois\Photos\IMG_28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35" y="1429262"/>
            <a:ext cx="2763922" cy="2072942"/>
          </a:xfrm>
          <a:prstGeom prst="rect">
            <a:avLst/>
          </a:prstGeom>
          <a:noFill/>
        </p:spPr>
      </p:pic>
      <p:pic>
        <p:nvPicPr>
          <p:cNvPr id="1028" name="Picture 4" descr="K:\IXREF\FITNESS RSG\Levallois\Photos\IMG_286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9" y="3964483"/>
            <a:ext cx="2812064" cy="2109048"/>
          </a:xfrm>
          <a:prstGeom prst="rect">
            <a:avLst/>
          </a:prstGeom>
          <a:noFill/>
        </p:spPr>
      </p:pic>
      <p:pic>
        <p:nvPicPr>
          <p:cNvPr id="1029" name="Picture 5" descr="K:\IXREF\FITNESS RSG\Levallois\Photos\IMG_1015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22" y="2524003"/>
            <a:ext cx="4605976" cy="3675648"/>
          </a:xfrm>
          <a:prstGeom prst="rect">
            <a:avLst/>
          </a:prstGeom>
          <a:noFill/>
        </p:spPr>
      </p:pic>
      <p:pic>
        <p:nvPicPr>
          <p:cNvPr id="1030" name="Picture 6" descr="K:\IXREF\FITNESS RSG\Levallois\Photos\IMG_18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48772" y="1837529"/>
            <a:ext cx="2508045" cy="1556456"/>
          </a:xfrm>
          <a:prstGeom prst="rect">
            <a:avLst/>
          </a:prstGeom>
          <a:noFill/>
        </p:spPr>
      </p:pic>
      <p:pic>
        <p:nvPicPr>
          <p:cNvPr id="1031" name="Picture 7" descr="K:\IXREF\FITNESS RSG\Levallois\Photos\IMG_158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3" y="1361734"/>
            <a:ext cx="2288818" cy="1716614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778436" y="1372625"/>
            <a:ext cx="371798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0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Centre commercial SO OUEST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0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3500M² Fitness &amp; </a:t>
            </a:r>
            <a:r>
              <a:rPr lang="fr-FR" sz="2000" b="1" dirty="0" err="1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Wellness</a:t>
            </a:r>
            <a:endParaRPr lang="fr-FR" sz="2000" b="1" dirty="0">
              <a:solidFill>
                <a:srgbClr val="772C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0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ERP 3</a:t>
            </a:r>
            <a:r>
              <a:rPr lang="fr-FR" sz="2000" b="1" baseline="30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ème</a:t>
            </a:r>
            <a:r>
              <a:rPr lang="fr-FR" sz="20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catégorie Type X-R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2000" b="1" dirty="0">
              <a:solidFill>
                <a:srgbClr val="772C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92042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7EAFF9-2037-4FF5-AEE6-D404711B8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John Reed Fitness Lyon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E30DCD-5EB3-46CD-8628-F48F0AC91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24" y="1953709"/>
            <a:ext cx="4880879" cy="42463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390EE69-D859-C9AD-EC1D-E2A1E7B44A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7" y="1324326"/>
            <a:ext cx="6279196" cy="463718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35180" y="1308836"/>
            <a:ext cx="7039153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0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Centre commercial LYON PART DIEU 3200M²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fr-FR" sz="20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ERP 3</a:t>
            </a:r>
            <a:r>
              <a:rPr lang="fr-FR" sz="2000" b="1" baseline="30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ème</a:t>
            </a:r>
            <a:r>
              <a:rPr lang="fr-FR" sz="2000" b="1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catégorie Type X-R </a:t>
            </a:r>
          </a:p>
        </p:txBody>
      </p:sp>
      <p:pic>
        <p:nvPicPr>
          <p:cNvPr id="2050" name="Picture 2" descr="K:\IXREF\FITNESS RSG\Lyon\Photos\IMG_01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" y="4825825"/>
            <a:ext cx="1746819" cy="1310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589204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7EAFF9-2037-4FF5-AEE6-D404711B8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John Reed Fitness Lyon</a:t>
            </a:r>
          </a:p>
          <a:p>
            <a:endParaRPr lang="fr-FR" dirty="0"/>
          </a:p>
        </p:txBody>
      </p:sp>
      <p:pic>
        <p:nvPicPr>
          <p:cNvPr id="5" name="Image 4" descr="Une image contenant plancher, mur, intérieur, meubles&#10;&#10;Description générée automatiquement">
            <a:extLst>
              <a:ext uri="{FF2B5EF4-FFF2-40B4-BE49-F238E27FC236}">
                <a16:creationId xmlns:a16="http://schemas.microsoft.com/office/drawing/2014/main" id="{1DBB5E18-3089-2BD9-1C87-5FD0AA6BEA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16" y="1632490"/>
            <a:ext cx="3238095" cy="4317460"/>
          </a:xfrm>
          <a:prstGeom prst="rect">
            <a:avLst/>
          </a:prstGeom>
        </p:spPr>
      </p:pic>
      <p:pic>
        <p:nvPicPr>
          <p:cNvPr id="7" name="Image 6" descr="Une image contenant plancher, intérieur, bâtiment, zone&#10;&#10;Description générée automatiquement">
            <a:extLst>
              <a:ext uri="{FF2B5EF4-FFF2-40B4-BE49-F238E27FC236}">
                <a16:creationId xmlns:a16="http://schemas.microsoft.com/office/drawing/2014/main" id="{B1C614D1-7D9A-1964-8AFB-91C41607E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34" y="1632490"/>
            <a:ext cx="3034921" cy="4317460"/>
          </a:xfrm>
          <a:prstGeom prst="rect">
            <a:avLst/>
          </a:prstGeom>
        </p:spPr>
      </p:pic>
      <p:pic>
        <p:nvPicPr>
          <p:cNvPr id="9" name="Image 8" descr="Une image contenant intérieur, mur&#10;&#10;Description générée automatiquement">
            <a:extLst>
              <a:ext uri="{FF2B5EF4-FFF2-40B4-BE49-F238E27FC236}">
                <a16:creationId xmlns:a16="http://schemas.microsoft.com/office/drawing/2014/main" id="{5EEBAD77-2759-F85B-0391-AAC5769EA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3" y="1632490"/>
            <a:ext cx="3174603" cy="4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1113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07CA45B9-8DE9-424B-A2E0-70D41527AA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4" y="1430036"/>
            <a:ext cx="3410241" cy="48055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5ECAF5C-ED73-443C-BF9F-1770C91ABA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60" y="3670528"/>
            <a:ext cx="4251273" cy="265536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BA703C-1AEC-4344-B995-6AF971FEFC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Commercialisation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602FD47-5F2D-368C-6BAE-4E12A0F12F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64" y="1616103"/>
            <a:ext cx="2657500" cy="18571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7ACAC8-6E24-AEF7-8BBD-DF733EB879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14" y="1731633"/>
            <a:ext cx="2628162" cy="1850533"/>
          </a:xfrm>
          <a:prstGeom prst="rect">
            <a:avLst/>
          </a:prstGeom>
        </p:spPr>
      </p:pic>
      <p:pic>
        <p:nvPicPr>
          <p:cNvPr id="15" name="Image 14" descr="Une image contenant conception&#10;&#10;Description générée automatiquement">
            <a:extLst>
              <a:ext uri="{FF2B5EF4-FFF2-40B4-BE49-F238E27FC236}">
                <a16:creationId xmlns:a16="http://schemas.microsoft.com/office/drawing/2014/main" id="{746B9045-E605-0D02-F913-8F4AB2CE68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29" y="1670225"/>
            <a:ext cx="3129587" cy="40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86692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E8CCBB6-7DC1-4A09-AECC-DF33DBE622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37" y="4162648"/>
            <a:ext cx="1080000" cy="1080000"/>
          </a:xfrm>
          <a:prstGeom prst="rect">
            <a:avLst/>
          </a:prstGeom>
        </p:spPr>
      </p:pic>
      <p:pic>
        <p:nvPicPr>
          <p:cNvPr id="7" name="Image 6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B7E5E34F-1BF4-4A87-A92F-E1A32F2203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67" y="2959513"/>
            <a:ext cx="900317" cy="8816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63DAE17-72AB-45DA-8552-93DF52FB91E8}"/>
              </a:ext>
            </a:extLst>
          </p:cNvPr>
          <p:cNvSpPr txBox="1"/>
          <p:nvPr/>
        </p:nvSpPr>
        <p:spPr>
          <a:xfrm>
            <a:off x="7287753" y="2536691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A2F15F-C5FB-4318-B770-DE89112E4BB8}"/>
              </a:ext>
            </a:extLst>
          </p:cNvPr>
          <p:cNvSpPr txBox="1"/>
          <p:nvPr/>
        </p:nvSpPr>
        <p:spPr>
          <a:xfrm>
            <a:off x="8367445" y="3158031"/>
            <a:ext cx="3378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Aménagement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tertiaire</a:t>
            </a:r>
          </a:p>
        </p:txBody>
      </p:sp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5572BF0-1754-4535-9DC6-D58B097050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248" y="4235436"/>
            <a:ext cx="1080000" cy="1080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D4392E9-BF68-45D5-99B5-6AFDD1A35ADA}"/>
              </a:ext>
            </a:extLst>
          </p:cNvPr>
          <p:cNvSpPr txBox="1"/>
          <p:nvPr/>
        </p:nvSpPr>
        <p:spPr>
          <a:xfrm>
            <a:off x="5268369" y="3169859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 </a:t>
            </a:r>
          </a:p>
        </p:txBody>
      </p:sp>
      <p:pic>
        <p:nvPicPr>
          <p:cNvPr id="2" name="Image 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B127CA-56E2-4DF5-BA8E-5D99C5D4D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92" y="1541438"/>
            <a:ext cx="1800000" cy="1800000"/>
          </a:xfrm>
          <a:prstGeom prst="rect">
            <a:avLst/>
          </a:prstGeom>
        </p:spPr>
      </p:pic>
      <p:pic>
        <p:nvPicPr>
          <p:cNvPr id="26" name="Image 25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31AE13DF-1174-46BB-8FA9-61A18067A2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44" y="1489915"/>
            <a:ext cx="1800000" cy="18000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8CB9A481-9F66-4516-9ED0-FB49F4DC0C4A}"/>
              </a:ext>
            </a:extLst>
          </p:cNvPr>
          <p:cNvSpPr txBox="1"/>
          <p:nvPr/>
        </p:nvSpPr>
        <p:spPr>
          <a:xfrm>
            <a:off x="9121541" y="5334353"/>
            <a:ext cx="208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Space 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planning</a:t>
            </a:r>
          </a:p>
        </p:txBody>
      </p:sp>
      <p:pic>
        <p:nvPicPr>
          <p:cNvPr id="31" name="Image 3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A250990-8054-468A-8F1B-4A30622663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82" y="4199042"/>
            <a:ext cx="1080000" cy="10800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E23FE0C-862A-4A3C-9DD0-18A7629CED97}"/>
              </a:ext>
            </a:extLst>
          </p:cNvPr>
          <p:cNvSpPr txBox="1"/>
          <p:nvPr/>
        </p:nvSpPr>
        <p:spPr>
          <a:xfrm>
            <a:off x="3728719" y="5315436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Tertiaire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8157B5B6-6BF6-44DE-891F-A5976FA06D2C}"/>
              </a:ext>
            </a:extLst>
          </p:cNvPr>
          <p:cNvSpPr txBox="1"/>
          <p:nvPr/>
        </p:nvSpPr>
        <p:spPr>
          <a:xfrm>
            <a:off x="5086661" y="5315436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Activité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67AA7C26-BA6D-4790-A110-18D60167259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55" y="4224188"/>
            <a:ext cx="1080000" cy="1080000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4C814B14-5D8C-452C-8EDB-693018F51F3B}"/>
              </a:ext>
            </a:extLst>
          </p:cNvPr>
          <p:cNvSpPr txBox="1"/>
          <p:nvPr/>
        </p:nvSpPr>
        <p:spPr>
          <a:xfrm>
            <a:off x="6487567" y="5315388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Commerciale</a:t>
            </a:r>
          </a:p>
        </p:txBody>
      </p:sp>
      <p:pic>
        <p:nvPicPr>
          <p:cNvPr id="38" name="Image 3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DF01262-D39E-4CA2-9BDC-9A1AE3AFF7B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4" y="4224344"/>
            <a:ext cx="1080000" cy="108000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459147-2C86-499F-AD47-79EDC5133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44" y="4260190"/>
            <a:ext cx="1080000" cy="108000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7293B55E-1FBE-4820-AF5E-C579DCCCFA16}"/>
              </a:ext>
            </a:extLst>
          </p:cNvPr>
          <p:cNvSpPr txBox="1"/>
          <p:nvPr/>
        </p:nvSpPr>
        <p:spPr>
          <a:xfrm>
            <a:off x="7973832" y="5345166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Conseil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408A781-B6D4-48BE-9D9E-2FFDAB56F6CB}"/>
              </a:ext>
            </a:extLst>
          </p:cNvPr>
          <p:cNvSpPr txBox="1"/>
          <p:nvPr/>
        </p:nvSpPr>
        <p:spPr>
          <a:xfrm>
            <a:off x="10269250" y="5345166"/>
            <a:ext cx="208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Déco</a:t>
            </a:r>
          </a:p>
        </p:txBody>
      </p:sp>
    </p:spTree>
    <p:extLst>
      <p:ext uri="{BB962C8B-B14F-4D97-AF65-F5344CB8AC3E}">
        <p14:creationId xmlns:p14="http://schemas.microsoft.com/office/powerpoint/2010/main" val="3213854478"/>
      </p:ext>
    </p:extLst>
  </p:cSld>
  <p:clrMapOvr>
    <a:masterClrMapping/>
  </p:clrMapOvr>
  <p:transition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E18A8C6-925E-B726-8B46-A0301C1B7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Commercialisation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BE76D4-D1D3-1C0C-59E6-F210B5479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28" y="3493168"/>
            <a:ext cx="3263450" cy="27111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3E569AD-56AD-90C9-BEFE-60B04DC5F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5" y="1212649"/>
            <a:ext cx="5540877" cy="221635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102FD2F-9982-72D0-5213-B68E5E833A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4" y="1572126"/>
            <a:ext cx="2508861" cy="460341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8EC8B44-D9F1-7D3F-0F21-8F69446A6A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2" y="3059783"/>
            <a:ext cx="3596674" cy="29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89037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62BE971-3740-C4A7-1AB5-314B1599D0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Commercialisation</a:t>
            </a:r>
          </a:p>
          <a:p>
            <a:endParaRPr lang="fr-FR" dirty="0"/>
          </a:p>
        </p:txBody>
      </p:sp>
      <p:pic>
        <p:nvPicPr>
          <p:cNvPr id="7" name="Image 6" descr="Une image contenant conception, art&#10;&#10;Description générée automatiquement">
            <a:extLst>
              <a:ext uri="{FF2B5EF4-FFF2-40B4-BE49-F238E27FC236}">
                <a16:creationId xmlns:a16="http://schemas.microsoft.com/office/drawing/2014/main" id="{A0616BA9-72F4-41B0-682A-1E22971560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8" y="1347673"/>
            <a:ext cx="1580572" cy="49782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0BD798-4D4C-F171-1DDA-7FD872303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476" y="2197449"/>
            <a:ext cx="2689239" cy="2764551"/>
          </a:xfrm>
          <a:prstGeom prst="rect">
            <a:avLst/>
          </a:prstGeom>
        </p:spPr>
      </p:pic>
      <p:pic>
        <p:nvPicPr>
          <p:cNvPr id="13" name="Image 12" descr="Une image contenant texte, Plan, diagramme, Rectangle&#10;&#10;Description générée automatiquement">
            <a:extLst>
              <a:ext uri="{FF2B5EF4-FFF2-40B4-BE49-F238E27FC236}">
                <a16:creationId xmlns:a16="http://schemas.microsoft.com/office/drawing/2014/main" id="{64E6FE53-D475-8EB8-32A1-4636481147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09755" y="2421448"/>
            <a:ext cx="4852913" cy="2532295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FD7B7CB-C328-4BDA-945C-6B599B0984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86" y="1250218"/>
            <a:ext cx="3438515" cy="48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59555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7C8C919-28DF-2213-DED4-2E88FCA12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Commercialisation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C9F9BF-E487-2DE2-05F6-6C66AE9F8D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90" y="1392195"/>
            <a:ext cx="3869776" cy="23890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F8DE73-F055-8ECA-50C1-DD2D9A4880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35" y="1392195"/>
            <a:ext cx="3869776" cy="23925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B14AA29-390D-D223-8C8A-015DE6A399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30" y="3656414"/>
            <a:ext cx="4427752" cy="25003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21F088-48AC-12BB-0BB2-CE471AF4DC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58" y="3857603"/>
            <a:ext cx="4227929" cy="22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1536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81B72F62-ECCC-4BBE-A555-68312EF187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0850" y="1688479"/>
            <a:ext cx="5721627" cy="39302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677031B-9289-4887-87DC-E385AF9D46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46" y="1396039"/>
            <a:ext cx="2899401" cy="195709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0006547-1BE3-4EB1-8F4C-F6FE698F3C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5" y="3659181"/>
            <a:ext cx="3061949" cy="221587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8C342DA-34CE-4421-B792-6789F39D31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94" y="3653603"/>
            <a:ext cx="2954503" cy="219611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4D3C655-8F01-45D5-9B20-BF8E8BE324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6" y="1396039"/>
            <a:ext cx="3126657" cy="195710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19129E-23FE-4EFD-A7B1-C41E04300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Mobilier</a:t>
            </a:r>
          </a:p>
        </p:txBody>
      </p:sp>
    </p:spTree>
    <p:extLst>
      <p:ext uri="{BB962C8B-B14F-4D97-AF65-F5344CB8AC3E}">
        <p14:creationId xmlns:p14="http://schemas.microsoft.com/office/powerpoint/2010/main" val="3100716666"/>
      </p:ext>
    </p:extLst>
  </p:cSld>
  <p:clrMapOvr>
    <a:masterClrMapping/>
  </p:clrMapOvr>
  <p:transition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2CC4520-3E35-4180-B94D-6BC4ED2BE835}"/>
              </a:ext>
            </a:extLst>
          </p:cNvPr>
          <p:cNvSpPr txBox="1"/>
          <p:nvPr/>
        </p:nvSpPr>
        <p:spPr>
          <a:xfrm>
            <a:off x="6096001" y="5213473"/>
            <a:ext cx="5710812" cy="82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fr-FR" altLang="fr-FR" sz="3600" b="1" dirty="0">
                <a:solidFill>
                  <a:srgbClr val="BED131"/>
                </a:solidFill>
                <a:latin typeface="Bauhaus 93" panose="04030905020B02020C02" pitchFamily="82" charset="0"/>
                <a:ea typeface="Segoe UI Emoji" panose="020B0502040204020203" pitchFamily="34" charset="0"/>
              </a:rPr>
              <a:t>Merci de votre attention</a:t>
            </a:r>
            <a:endParaRPr lang="fr-FR" sz="3600" b="1" dirty="0">
              <a:solidFill>
                <a:schemeClr val="bg1"/>
              </a:solidFill>
              <a:latin typeface="Bauhaus 93" panose="04030905020B02020C02" pitchFamily="82" charset="0"/>
              <a:ea typeface="Segoe UI Emoji" panose="020B0502040204020203" pitchFamily="34" charset="0"/>
            </a:endParaRPr>
          </a:p>
        </p:txBody>
      </p:sp>
      <p:pic>
        <p:nvPicPr>
          <p:cNvPr id="4" name="Image 3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BBC4975F-B06D-F2C4-7233-92E6CE0735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13" y="2055941"/>
            <a:ext cx="3765848" cy="325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56277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Une image contenant horloge, objet, lisant, temps&#10;&#10;Description générée automatiquement">
            <a:extLst>
              <a:ext uri="{FF2B5EF4-FFF2-40B4-BE49-F238E27FC236}">
                <a16:creationId xmlns:a16="http://schemas.microsoft.com/office/drawing/2014/main" id="{B8990965-F07A-49E0-99DC-EBEAD4F08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61" y="2882301"/>
            <a:ext cx="2254102" cy="22541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9E13824-B718-46A1-A351-D11E975C1692}"/>
              </a:ext>
            </a:extLst>
          </p:cNvPr>
          <p:cNvPicPr preferRelativeResize="0">
            <a:picLocks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98" y="2132855"/>
            <a:ext cx="1502183" cy="10014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A3F398-F927-46F2-BBB2-1719A50B3D21}"/>
              </a:ext>
            </a:extLst>
          </p:cNvPr>
          <p:cNvPicPr>
            <a:picLocks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36" y="1428076"/>
            <a:ext cx="1502183" cy="10014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CF546A-6B62-4738-8646-975ADC8D24FB}"/>
              </a:ext>
            </a:extLst>
          </p:cNvPr>
          <p:cNvPicPr>
            <a:picLocks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7700" y="3625710"/>
            <a:ext cx="1502183" cy="10014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6053F3-2DF6-4EC7-A5D1-2693FBD14922}"/>
              </a:ext>
            </a:extLst>
          </p:cNvPr>
          <p:cNvPicPr>
            <a:picLocks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80" y="3625710"/>
            <a:ext cx="1502183" cy="10014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73F0471-240A-48FD-AC27-D30A26175254}"/>
              </a:ext>
            </a:extLst>
          </p:cNvPr>
          <p:cNvPicPr>
            <a:picLocks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53" y="2162576"/>
            <a:ext cx="1502183" cy="10014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250D11-1153-40D3-A3E2-801AF8C242D7}"/>
              </a:ext>
            </a:extLst>
          </p:cNvPr>
          <p:cNvPicPr>
            <a:picLocks/>
          </p:cNvPicPr>
          <p:nvPr/>
        </p:nvPicPr>
        <p:blipFill rotWithShape="1"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7092" y="5105156"/>
            <a:ext cx="1502183" cy="10014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2E6035-84FD-4991-A754-BF4D8FEFB2BA}"/>
              </a:ext>
            </a:extLst>
          </p:cNvPr>
          <p:cNvPicPr>
            <a:picLocks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17" y="5139192"/>
            <a:ext cx="1501200" cy="1000800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68C3024C-B3D0-4F92-A972-A6F8EF9E9528}"/>
              </a:ext>
            </a:extLst>
          </p:cNvPr>
          <p:cNvGrpSpPr/>
          <p:nvPr/>
        </p:nvGrpSpPr>
        <p:grpSpPr>
          <a:xfrm>
            <a:off x="8214291" y="3145921"/>
            <a:ext cx="0" cy="1684417"/>
            <a:chOff x="6156325" y="3400767"/>
            <a:chExt cx="0" cy="1684417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FFCABB9-910A-41A8-9E27-B171C9DFC6C4}"/>
                </a:ext>
              </a:extLst>
            </p:cNvPr>
            <p:cNvCxnSpPr/>
            <p:nvPr/>
          </p:nvCxnSpPr>
          <p:spPr>
            <a:xfrm>
              <a:off x="6156325" y="4221163"/>
              <a:ext cx="0" cy="864021"/>
            </a:xfrm>
            <a:prstGeom prst="line">
              <a:avLst/>
            </a:prstGeom>
            <a:ln w="25400">
              <a:solidFill>
                <a:srgbClr val="FF0000">
                  <a:alpha val="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502B0BC-F067-40EA-878E-491475125B31}"/>
                </a:ext>
              </a:extLst>
            </p:cNvPr>
            <p:cNvCxnSpPr/>
            <p:nvPr/>
          </p:nvCxnSpPr>
          <p:spPr>
            <a:xfrm>
              <a:off x="6156325" y="3400767"/>
              <a:ext cx="0" cy="864021"/>
            </a:xfrm>
            <a:prstGeom prst="line">
              <a:avLst/>
            </a:prstGeom>
            <a:ln w="38100">
              <a:solidFill>
                <a:srgbClr val="C2D82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88B5AE3-FD81-47D6-ACA0-8FB737EEB6EC}"/>
              </a:ext>
            </a:extLst>
          </p:cNvPr>
          <p:cNvSpPr txBox="1"/>
          <p:nvPr/>
        </p:nvSpPr>
        <p:spPr>
          <a:xfrm>
            <a:off x="5132255" y="3197850"/>
            <a:ext cx="1584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2D824"/>
                </a:solidFill>
              </a:rPr>
              <a:t>Partager, se détendre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543F356-7199-4337-BF46-AD10A00B6680}"/>
              </a:ext>
            </a:extLst>
          </p:cNvPr>
          <p:cNvSpPr txBox="1"/>
          <p:nvPr/>
        </p:nvSpPr>
        <p:spPr>
          <a:xfrm>
            <a:off x="7231135" y="2419825"/>
            <a:ext cx="178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2D824"/>
                </a:solidFill>
              </a:rPr>
              <a:t>Echanger, communiquer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F8BCD3-BBE6-4BBC-8832-1310473F13BD}"/>
              </a:ext>
            </a:extLst>
          </p:cNvPr>
          <p:cNvSpPr txBox="1"/>
          <p:nvPr/>
        </p:nvSpPr>
        <p:spPr>
          <a:xfrm>
            <a:off x="9576118" y="3175642"/>
            <a:ext cx="1457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2D824"/>
                </a:solidFill>
              </a:rPr>
              <a:t>Déjeuner, relâcher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C0FDF2-E6AE-430E-9D5F-39147D3BE5EC}"/>
              </a:ext>
            </a:extLst>
          </p:cNvPr>
          <p:cNvSpPr txBox="1"/>
          <p:nvPr/>
        </p:nvSpPr>
        <p:spPr>
          <a:xfrm>
            <a:off x="4865579" y="4606179"/>
            <a:ext cx="1502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2D824"/>
                </a:solidFill>
              </a:rPr>
              <a:t>Twitter, </a:t>
            </a:r>
            <a:r>
              <a:rPr lang="fr-FR" sz="1200" b="1" dirty="0" err="1">
                <a:solidFill>
                  <a:srgbClr val="C2D824"/>
                </a:solidFill>
              </a:rPr>
              <a:t>réseauter</a:t>
            </a:r>
            <a:endParaRPr lang="fr-FR" sz="1200" b="1" dirty="0">
              <a:solidFill>
                <a:srgbClr val="C2D824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58FEAD-1B2C-4648-ABE0-A6C5A88C47C7}"/>
              </a:ext>
            </a:extLst>
          </p:cNvPr>
          <p:cNvSpPr txBox="1"/>
          <p:nvPr/>
        </p:nvSpPr>
        <p:spPr>
          <a:xfrm>
            <a:off x="9904125" y="4640392"/>
            <a:ext cx="165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2D824"/>
                </a:solidFill>
              </a:rPr>
              <a:t>S’isoler, communiquer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812775-3F0F-4828-935B-7F03D7B9093B}"/>
              </a:ext>
            </a:extLst>
          </p:cNvPr>
          <p:cNvSpPr txBox="1"/>
          <p:nvPr/>
        </p:nvSpPr>
        <p:spPr>
          <a:xfrm>
            <a:off x="5885220" y="6145571"/>
            <a:ext cx="1708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2D824"/>
                </a:solidFill>
              </a:rPr>
              <a:t>Collaborer, coordonner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99727ED-9DA4-4167-B01C-D73A31133D77}"/>
              </a:ext>
            </a:extLst>
          </p:cNvPr>
          <p:cNvSpPr txBox="1"/>
          <p:nvPr/>
        </p:nvSpPr>
        <p:spPr>
          <a:xfrm>
            <a:off x="8984516" y="6145570"/>
            <a:ext cx="162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C2D824"/>
                </a:solidFill>
              </a:rPr>
              <a:t>Etudier ,se concentrer</a:t>
            </a:r>
          </a:p>
        </p:txBody>
      </p:sp>
      <p:pic>
        <p:nvPicPr>
          <p:cNvPr id="35" name="Image 3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07C2A7-F4F6-4C57-8508-DD2D9D94EB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9" y="2132855"/>
            <a:ext cx="3754074" cy="36414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E697BD25-552E-4B00-ABC7-C2657750B9D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2850">
            <a:off x="7112515" y="2871125"/>
            <a:ext cx="2190385" cy="21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BD795B-E81D-4B47-B8A3-2FCFC0A1F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maquette numérique (BIM)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3F70C1CB-0CA1-4645-BE74-18DC26094473}"/>
              </a:ext>
            </a:extLst>
          </p:cNvPr>
          <p:cNvSpPr/>
          <p:nvPr/>
        </p:nvSpPr>
        <p:spPr>
          <a:xfrm>
            <a:off x="1657836" y="3962787"/>
            <a:ext cx="5673785" cy="1659831"/>
          </a:xfrm>
          <a:custGeom>
            <a:avLst/>
            <a:gdLst>
              <a:gd name="connsiteX0" fmla="*/ 0 w 6371772"/>
              <a:gd name="connsiteY0" fmla="*/ 1973044 h 2009642"/>
              <a:gd name="connsiteX1" fmla="*/ 1785257 w 6371772"/>
              <a:gd name="connsiteY1" fmla="*/ 216816 h 2009642"/>
              <a:gd name="connsiteX2" fmla="*/ 3120572 w 6371772"/>
              <a:gd name="connsiteY2" fmla="*/ 173273 h 2009642"/>
              <a:gd name="connsiteX3" fmla="*/ 4426857 w 6371772"/>
              <a:gd name="connsiteY3" fmla="*/ 1537616 h 2009642"/>
              <a:gd name="connsiteX4" fmla="*/ 6371772 w 6371772"/>
              <a:gd name="connsiteY4" fmla="*/ 2002073 h 20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1772" h="2009642">
                <a:moveTo>
                  <a:pt x="0" y="1973044"/>
                </a:moveTo>
                <a:cubicBezTo>
                  <a:pt x="632581" y="1244911"/>
                  <a:pt x="1265162" y="516778"/>
                  <a:pt x="1785257" y="216816"/>
                </a:cubicBezTo>
                <a:cubicBezTo>
                  <a:pt x="2305352" y="-83146"/>
                  <a:pt x="2680305" y="-46860"/>
                  <a:pt x="3120572" y="173273"/>
                </a:cubicBezTo>
                <a:cubicBezTo>
                  <a:pt x="3560839" y="393406"/>
                  <a:pt x="3884990" y="1232816"/>
                  <a:pt x="4426857" y="1537616"/>
                </a:cubicBezTo>
                <a:cubicBezTo>
                  <a:pt x="4968724" y="1842416"/>
                  <a:pt x="6006496" y="2052873"/>
                  <a:pt x="6371772" y="2002073"/>
                </a:cubicBezTo>
              </a:path>
            </a:pathLst>
          </a:custGeom>
          <a:noFill/>
          <a:ln w="57150">
            <a:solidFill>
              <a:srgbClr val="BED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42E6D16-8D87-4F97-8FCC-588694BCE428}"/>
              </a:ext>
            </a:extLst>
          </p:cNvPr>
          <p:cNvSpPr/>
          <p:nvPr/>
        </p:nvSpPr>
        <p:spPr>
          <a:xfrm>
            <a:off x="1695611" y="3494932"/>
            <a:ext cx="5660860" cy="2110039"/>
          </a:xfrm>
          <a:custGeom>
            <a:avLst/>
            <a:gdLst>
              <a:gd name="connsiteX0" fmla="*/ 0 w 6357257"/>
              <a:gd name="connsiteY0" fmla="*/ 2339662 h 2369615"/>
              <a:gd name="connsiteX1" fmla="*/ 2569028 w 6357257"/>
              <a:gd name="connsiteY1" fmla="*/ 1338177 h 2369615"/>
              <a:gd name="connsiteX2" fmla="*/ 3976914 w 6357257"/>
              <a:gd name="connsiteY2" fmla="*/ 46405 h 2369615"/>
              <a:gd name="connsiteX3" fmla="*/ 5007428 w 6357257"/>
              <a:gd name="connsiteY3" fmla="*/ 467320 h 2369615"/>
              <a:gd name="connsiteX4" fmla="*/ 5936343 w 6357257"/>
              <a:gd name="connsiteY4" fmla="*/ 2180005 h 2369615"/>
              <a:gd name="connsiteX5" fmla="*/ 6357257 w 6357257"/>
              <a:gd name="connsiteY5" fmla="*/ 2354177 h 236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7257" h="2369615">
                <a:moveTo>
                  <a:pt x="0" y="2339662"/>
                </a:moveTo>
                <a:cubicBezTo>
                  <a:pt x="953104" y="2030024"/>
                  <a:pt x="1906209" y="1720386"/>
                  <a:pt x="2569028" y="1338177"/>
                </a:cubicBezTo>
                <a:cubicBezTo>
                  <a:pt x="3231847" y="955967"/>
                  <a:pt x="3570514" y="191548"/>
                  <a:pt x="3976914" y="46405"/>
                </a:cubicBezTo>
                <a:cubicBezTo>
                  <a:pt x="4383314" y="-98738"/>
                  <a:pt x="4680857" y="111720"/>
                  <a:pt x="5007428" y="467320"/>
                </a:cubicBezTo>
                <a:cubicBezTo>
                  <a:pt x="5333999" y="822920"/>
                  <a:pt x="5711372" y="1865529"/>
                  <a:pt x="5936343" y="2180005"/>
                </a:cubicBezTo>
                <a:cubicBezTo>
                  <a:pt x="6161314" y="2494481"/>
                  <a:pt x="6272590" y="2313053"/>
                  <a:pt x="6357257" y="2354177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27764B0-7F2F-4FF9-B0F8-61D7A6EE576E}"/>
              </a:ext>
            </a:extLst>
          </p:cNvPr>
          <p:cNvSpPr/>
          <p:nvPr/>
        </p:nvSpPr>
        <p:spPr>
          <a:xfrm>
            <a:off x="1541722" y="1248268"/>
            <a:ext cx="5790104" cy="4366781"/>
          </a:xfrm>
          <a:custGeom>
            <a:avLst/>
            <a:gdLst>
              <a:gd name="connsiteX0" fmla="*/ 0 w 6502400"/>
              <a:gd name="connsiteY0" fmla="*/ 0 h 5065486"/>
              <a:gd name="connsiteX1" fmla="*/ 3309257 w 6502400"/>
              <a:gd name="connsiteY1" fmla="*/ 3164114 h 5065486"/>
              <a:gd name="connsiteX2" fmla="*/ 5312228 w 6502400"/>
              <a:gd name="connsiteY2" fmla="*/ 4659086 h 5065486"/>
              <a:gd name="connsiteX3" fmla="*/ 6502400 w 6502400"/>
              <a:gd name="connsiteY3" fmla="*/ 5065486 h 50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2400" h="5065486">
                <a:moveTo>
                  <a:pt x="0" y="0"/>
                </a:moveTo>
                <a:cubicBezTo>
                  <a:pt x="1211943" y="1193800"/>
                  <a:pt x="2423886" y="2387600"/>
                  <a:pt x="3309257" y="3164114"/>
                </a:cubicBezTo>
                <a:cubicBezTo>
                  <a:pt x="4194628" y="3940628"/>
                  <a:pt x="4780038" y="4342191"/>
                  <a:pt x="5312228" y="4659086"/>
                </a:cubicBezTo>
                <a:cubicBezTo>
                  <a:pt x="5844419" y="4975981"/>
                  <a:pt x="6296781" y="5021943"/>
                  <a:pt x="6502400" y="5065486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3590F58-3841-4B2B-B201-DAD28C9AD1F9}"/>
              </a:ext>
            </a:extLst>
          </p:cNvPr>
          <p:cNvSpPr/>
          <p:nvPr/>
        </p:nvSpPr>
        <p:spPr>
          <a:xfrm>
            <a:off x="1695610" y="1572861"/>
            <a:ext cx="5660861" cy="4058485"/>
          </a:xfrm>
          <a:custGeom>
            <a:avLst/>
            <a:gdLst>
              <a:gd name="connsiteX0" fmla="*/ 0 w 6357258"/>
              <a:gd name="connsiteY0" fmla="*/ 4557486 h 4557758"/>
              <a:gd name="connsiteX1" fmla="*/ 2989943 w 6357258"/>
              <a:gd name="connsiteY1" fmla="*/ 3802743 h 4557758"/>
              <a:gd name="connsiteX2" fmla="*/ 6357258 w 6357258"/>
              <a:gd name="connsiteY2" fmla="*/ 0 h 455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7258" h="4557758">
                <a:moveTo>
                  <a:pt x="0" y="4557486"/>
                </a:moveTo>
                <a:cubicBezTo>
                  <a:pt x="965200" y="4559905"/>
                  <a:pt x="1930400" y="4562324"/>
                  <a:pt x="2989943" y="3802743"/>
                </a:cubicBezTo>
                <a:cubicBezTo>
                  <a:pt x="4049486" y="3043162"/>
                  <a:pt x="5791201" y="677333"/>
                  <a:pt x="6357258" y="0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ED7D92C-EDD3-47DB-A799-350D6C89CA37}"/>
              </a:ext>
            </a:extLst>
          </p:cNvPr>
          <p:cNvGrpSpPr/>
          <p:nvPr/>
        </p:nvGrpSpPr>
        <p:grpSpPr>
          <a:xfrm>
            <a:off x="1348235" y="1786294"/>
            <a:ext cx="6047347" cy="4204550"/>
            <a:chOff x="2999656" y="1227488"/>
            <a:chExt cx="6791289" cy="4721792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EE782C0B-B104-4A31-AF5A-D512147ED093}"/>
                </a:ext>
              </a:extLst>
            </p:cNvPr>
            <p:cNvCxnSpPr>
              <a:cxnSpLocks/>
            </p:cNvCxnSpPr>
            <p:nvPr/>
          </p:nvCxnSpPr>
          <p:spPr>
            <a:xfrm>
              <a:off x="2999656" y="5949280"/>
              <a:ext cx="6791289" cy="0"/>
            </a:xfrm>
            <a:prstGeom prst="straightConnector1">
              <a:avLst/>
            </a:prstGeom>
            <a:ln w="57150">
              <a:solidFill>
                <a:srgbClr val="BED1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41D35F0E-6551-41C4-A6DB-FBF751611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9656" y="1227488"/>
              <a:ext cx="1488" cy="4707006"/>
            </a:xfrm>
            <a:prstGeom prst="straightConnector1">
              <a:avLst/>
            </a:prstGeom>
            <a:ln w="57150">
              <a:solidFill>
                <a:srgbClr val="BED1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3AEC78A5-C806-4EEA-AD6B-F39E55FB89B4}"/>
              </a:ext>
            </a:extLst>
          </p:cNvPr>
          <p:cNvSpPr txBox="1"/>
          <p:nvPr/>
        </p:nvSpPr>
        <p:spPr>
          <a:xfrm>
            <a:off x="7413345" y="5698819"/>
            <a:ext cx="121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ED131"/>
                </a:solidFill>
              </a:rPr>
              <a:t>Phases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F810D1-E3D3-42B7-8897-4BCB88047A2F}"/>
              </a:ext>
            </a:extLst>
          </p:cNvPr>
          <p:cNvSpPr txBox="1"/>
          <p:nvPr/>
        </p:nvSpPr>
        <p:spPr>
          <a:xfrm rot="16200000">
            <a:off x="397774" y="2813202"/>
            <a:ext cx="135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BED131"/>
                </a:solidFill>
              </a:rPr>
              <a:t>Coût / Effort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49738BD-BC9D-48F1-A296-4F80A2C0AB8E}"/>
              </a:ext>
            </a:extLst>
          </p:cNvPr>
          <p:cNvGrpSpPr/>
          <p:nvPr/>
        </p:nvGrpSpPr>
        <p:grpSpPr>
          <a:xfrm>
            <a:off x="8255601" y="1757882"/>
            <a:ext cx="3044103" cy="2467425"/>
            <a:chOff x="9552384" y="1412776"/>
            <a:chExt cx="3418587" cy="2770967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FA883BD-F0B6-4D54-9950-6B0C2C81597F}"/>
                </a:ext>
              </a:extLst>
            </p:cNvPr>
            <p:cNvSpPr txBox="1"/>
            <p:nvPr/>
          </p:nvSpPr>
          <p:spPr>
            <a:xfrm>
              <a:off x="9552384" y="1434262"/>
              <a:ext cx="22716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Arial Rounded MT Bold" panose="020F0704030504030204" pitchFamily="34" charset="0"/>
                </a:rPr>
                <a:t>Production classique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4023707-07A5-422D-B325-7DD5B9C585BC}"/>
                </a:ext>
              </a:extLst>
            </p:cNvPr>
            <p:cNvSpPr txBox="1"/>
            <p:nvPr/>
          </p:nvSpPr>
          <p:spPr>
            <a:xfrm>
              <a:off x="9552384" y="2289969"/>
              <a:ext cx="17093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Arial Rounded MT Bold" panose="020F0704030504030204" pitchFamily="34" charset="0"/>
                </a:rPr>
                <a:t>Production BIM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69E4F89-F925-466E-ADC9-6D111B6E0619}"/>
                </a:ext>
              </a:extLst>
            </p:cNvPr>
            <p:cNvSpPr txBox="1"/>
            <p:nvPr/>
          </p:nvSpPr>
          <p:spPr>
            <a:xfrm>
              <a:off x="9552384" y="3140968"/>
              <a:ext cx="3418587" cy="38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Arial Rounded MT Bold" panose="020F0704030504030204" pitchFamily="34" charset="0"/>
                </a:rPr>
                <a:t>Pouvoir sur les modifications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5EDAAA3-DCE7-4FA9-9101-ECBEBD15E537}"/>
                </a:ext>
              </a:extLst>
            </p:cNvPr>
            <p:cNvSpPr txBox="1"/>
            <p:nvPr/>
          </p:nvSpPr>
          <p:spPr>
            <a:xfrm>
              <a:off x="9552384" y="3845189"/>
              <a:ext cx="24599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Arial Rounded MT Bold" panose="020F0704030504030204" pitchFamily="34" charset="0"/>
                </a:rPr>
                <a:t>Coût des modifications</a:t>
              </a: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0C9D4CC-7242-4F20-9D81-640D872844E5}"/>
                </a:ext>
              </a:extLst>
            </p:cNvPr>
            <p:cNvCxnSpPr/>
            <p:nvPr/>
          </p:nvCxnSpPr>
          <p:spPr>
            <a:xfrm>
              <a:off x="9552384" y="1412776"/>
              <a:ext cx="2271648" cy="0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DD11A420-9294-4011-8565-B23B0471D279}"/>
                </a:ext>
              </a:extLst>
            </p:cNvPr>
            <p:cNvCxnSpPr/>
            <p:nvPr/>
          </p:nvCxnSpPr>
          <p:spPr>
            <a:xfrm>
              <a:off x="9552384" y="2254605"/>
              <a:ext cx="2271648" cy="0"/>
            </a:xfrm>
            <a:prstGeom prst="straightConnector1">
              <a:avLst/>
            </a:prstGeom>
            <a:ln w="76200">
              <a:solidFill>
                <a:srgbClr val="BED13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6D73C8BE-7A15-4100-9BAE-1E7E350A9FB7}"/>
                </a:ext>
              </a:extLst>
            </p:cNvPr>
            <p:cNvCxnSpPr/>
            <p:nvPr/>
          </p:nvCxnSpPr>
          <p:spPr>
            <a:xfrm>
              <a:off x="9552384" y="3080822"/>
              <a:ext cx="2271648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4374CF78-324C-4296-AA90-7187BF55764C}"/>
                </a:ext>
              </a:extLst>
            </p:cNvPr>
            <p:cNvCxnSpPr/>
            <p:nvPr/>
          </p:nvCxnSpPr>
          <p:spPr>
            <a:xfrm>
              <a:off x="9552384" y="3845189"/>
              <a:ext cx="2271648" cy="0"/>
            </a:xfrm>
            <a:prstGeom prst="straightConnector1">
              <a:avLst/>
            </a:prstGeom>
            <a:ln w="76200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4CA2174F-B617-490E-AE60-8414A2F2214A}"/>
              </a:ext>
            </a:extLst>
          </p:cNvPr>
          <p:cNvSpPr txBox="1"/>
          <p:nvPr/>
        </p:nvSpPr>
        <p:spPr>
          <a:xfrm>
            <a:off x="1170323" y="5994346"/>
            <a:ext cx="1299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BED131"/>
                </a:solidFill>
                <a:latin typeface="Arial Rounded MT Bold" panose="020F0704030504030204" pitchFamily="34" charset="0"/>
              </a:rPr>
              <a:t>ESQ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0F05F7A-CC3F-4E0F-B1E9-3C04BD5B2C2F}"/>
              </a:ext>
            </a:extLst>
          </p:cNvPr>
          <p:cNvSpPr txBox="1"/>
          <p:nvPr/>
        </p:nvSpPr>
        <p:spPr>
          <a:xfrm>
            <a:off x="7095857" y="5987343"/>
            <a:ext cx="1217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BED131"/>
                </a:solidFill>
                <a:latin typeface="Arial Rounded MT Bold" panose="020F0704030504030204" pitchFamily="34" charset="0"/>
              </a:rPr>
              <a:t>DOE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9DD7783-ADF2-4193-BF7F-85D446BE63B7}"/>
              </a:ext>
            </a:extLst>
          </p:cNvPr>
          <p:cNvSpPr txBox="1"/>
          <p:nvPr/>
        </p:nvSpPr>
        <p:spPr>
          <a:xfrm>
            <a:off x="4246893" y="5970518"/>
            <a:ext cx="1897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BED131"/>
                </a:solidFill>
                <a:latin typeface="Arial Rounded MT Bold" panose="020F0704030504030204" pitchFamily="34" charset="0"/>
              </a:rPr>
              <a:t>PRO</a:t>
            </a:r>
          </a:p>
        </p:txBody>
      </p:sp>
    </p:spTree>
    <p:extLst>
      <p:ext uri="{BB962C8B-B14F-4D97-AF65-F5344CB8AC3E}">
        <p14:creationId xmlns:p14="http://schemas.microsoft.com/office/powerpoint/2010/main" val="392396727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LEGO, jouet&#10;&#10;Description générée automatiquement">
            <a:extLst>
              <a:ext uri="{FF2B5EF4-FFF2-40B4-BE49-F238E27FC236}">
                <a16:creationId xmlns:a16="http://schemas.microsoft.com/office/drawing/2014/main" id="{C0843DC0-2F72-411D-BAB9-8FC1D9241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44" y="1279834"/>
            <a:ext cx="3057750" cy="2802938"/>
          </a:xfrm>
          <a:prstGeom prst="rect">
            <a:avLst/>
          </a:prstGeom>
        </p:spPr>
      </p:pic>
      <p:pic>
        <p:nvPicPr>
          <p:cNvPr id="5" name="Image 4" descr="Une image contenant jouet&#10;&#10;Description générée automatiquement">
            <a:extLst>
              <a:ext uri="{FF2B5EF4-FFF2-40B4-BE49-F238E27FC236}">
                <a16:creationId xmlns:a16="http://schemas.microsoft.com/office/drawing/2014/main" id="{2ED7DBB4-DB95-4152-BFB3-615A6FCA7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493" y="3838988"/>
            <a:ext cx="2284408" cy="216867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E240BFC-6517-48D5-BBB1-AFE17C693F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3405" y="1243831"/>
            <a:ext cx="2284408" cy="3117149"/>
          </a:xfrm>
          <a:prstGeom prst="rect">
            <a:avLst/>
          </a:prstGeom>
        </p:spPr>
      </p:pic>
      <p:pic>
        <p:nvPicPr>
          <p:cNvPr id="14" name="Image 13" descr="Une image contenant table, ordinateur, dessin, lit&#10;&#10;Description générée automatiquement">
            <a:extLst>
              <a:ext uri="{FF2B5EF4-FFF2-40B4-BE49-F238E27FC236}">
                <a16:creationId xmlns:a16="http://schemas.microsoft.com/office/drawing/2014/main" id="{AD6E54A5-BFAA-4866-AC05-897452377C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714" y="1279834"/>
            <a:ext cx="1731169" cy="310893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6DAD7B3-1AF7-482A-A2BA-485FDA463B7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55" y="4606385"/>
            <a:ext cx="5617559" cy="1473751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9ED7C1-5B25-4DE1-8D86-4A319C3AD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maquette numérique (BIM)</a:t>
            </a:r>
          </a:p>
        </p:txBody>
      </p:sp>
    </p:spTree>
    <p:extLst>
      <p:ext uri="{BB962C8B-B14F-4D97-AF65-F5344CB8AC3E}">
        <p14:creationId xmlns:p14="http://schemas.microsoft.com/office/powerpoint/2010/main" val="887005331"/>
      </p:ext>
    </p:extLst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7780E82-EC25-4409-BFE7-E42A506B668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02" y="1852857"/>
            <a:ext cx="3547395" cy="354739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0E9C4A-F125-426D-935D-DB0457389601}"/>
              </a:ext>
            </a:extLst>
          </p:cNvPr>
          <p:cNvSpPr txBox="1"/>
          <p:nvPr/>
        </p:nvSpPr>
        <p:spPr>
          <a:xfrm>
            <a:off x="1757231" y="1355040"/>
            <a:ext cx="398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defRPr/>
            </a:pPr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panoramas stéréo 3D</a:t>
            </a:r>
            <a:endParaRPr lang="fr-FR" altLang="fr-FR" sz="2000" dirty="0">
              <a:solidFill>
                <a:srgbClr val="772C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B0B43C-E9DB-47B4-92D4-5B31F9115FDB}"/>
              </a:ext>
            </a:extLst>
          </p:cNvPr>
          <p:cNvSpPr txBox="1"/>
          <p:nvPr/>
        </p:nvSpPr>
        <p:spPr>
          <a:xfrm>
            <a:off x="975360" y="5552369"/>
            <a:ext cx="4767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visites immersives, avec vue à 360°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85AC282-55AE-46B7-B874-8416E42900B0}"/>
              </a:ext>
            </a:extLst>
          </p:cNvPr>
          <p:cNvSpPr txBox="1"/>
          <p:nvPr/>
        </p:nvSpPr>
        <p:spPr>
          <a:xfrm>
            <a:off x="6449568" y="1327835"/>
            <a:ext cx="398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films</a:t>
            </a:r>
            <a:endParaRPr lang="fr-FR" altLang="fr-FR" sz="2000" dirty="0">
              <a:solidFill>
                <a:srgbClr val="772C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6223548-53D4-493C-88BE-E5B22CA2BDAC}"/>
              </a:ext>
            </a:extLst>
          </p:cNvPr>
          <p:cNvSpPr txBox="1"/>
          <p:nvPr/>
        </p:nvSpPr>
        <p:spPr>
          <a:xfrm>
            <a:off x="6618688" y="5483865"/>
            <a:ext cx="598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72C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 visites « Première Personne »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15F317-F3DF-4AEB-9D4B-75E669ACA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Nos médias</a:t>
            </a:r>
          </a:p>
        </p:txBody>
      </p:sp>
    </p:spTree>
    <p:extLst>
      <p:ext uri="{BB962C8B-B14F-4D97-AF65-F5344CB8AC3E}">
        <p14:creationId xmlns:p14="http://schemas.microsoft.com/office/powerpoint/2010/main" val="2468339719"/>
      </p:ext>
    </p:extLst>
  </p:cSld>
  <p:clrMapOvr>
    <a:masterClrMapping/>
  </p:clrMapOvr>
  <p:transition>
    <p:pull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2D824"/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819</Words>
  <Application>Microsoft Office PowerPoint</Application>
  <PresentationFormat>Grand écran</PresentationFormat>
  <Paragraphs>251</Paragraphs>
  <Slides>54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3" baseType="lpstr">
      <vt:lpstr>Arial</vt:lpstr>
      <vt:lpstr>Arial Rounded MT Bold</vt:lpstr>
      <vt:lpstr>Bauhaus 93</vt:lpstr>
      <vt:lpstr>Calibri</vt:lpstr>
      <vt:lpstr>Calibri Light</vt:lpstr>
      <vt:lpstr>Segoe UI</vt:lpstr>
      <vt:lpstr>Segoe UI Emoji</vt:lpstr>
      <vt:lpstr>Ubuntu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BENOIT</dc:creator>
  <cp:lastModifiedBy>Damien BENOIT</cp:lastModifiedBy>
  <cp:revision>127</cp:revision>
  <cp:lastPrinted>2021-10-20T11:30:24Z</cp:lastPrinted>
  <dcterms:created xsi:type="dcterms:W3CDTF">2019-11-08T14:29:38Z</dcterms:created>
  <dcterms:modified xsi:type="dcterms:W3CDTF">2025-09-26T09:03:22Z</dcterms:modified>
</cp:coreProperties>
</file>